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8" r:id="rId1"/>
  </p:sldMasterIdLst>
  <p:notesMasterIdLst>
    <p:notesMasterId r:id="rId15"/>
  </p:notesMasterIdLst>
  <p:sldIdLst>
    <p:sldId id="284" r:id="rId2"/>
    <p:sldId id="336" r:id="rId3"/>
    <p:sldId id="324" r:id="rId4"/>
    <p:sldId id="325" r:id="rId5"/>
    <p:sldId id="326" r:id="rId6"/>
    <p:sldId id="337" r:id="rId7"/>
    <p:sldId id="305" r:id="rId8"/>
    <p:sldId id="334" r:id="rId9"/>
    <p:sldId id="329" r:id="rId10"/>
    <p:sldId id="332" r:id="rId11"/>
    <p:sldId id="330" r:id="rId12"/>
    <p:sldId id="322" r:id="rId13"/>
    <p:sldId id="263" r:id="rId14"/>
  </p:sldIdLst>
  <p:sldSz cx="16922750" cy="9361488"/>
  <p:notesSz cx="6858000" cy="9144000"/>
  <p:custDataLst>
    <p:tags r:id="rId1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84106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168213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252319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336426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4205326" algn="l" defTabSz="168213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5046391" algn="l" defTabSz="168213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5887456" algn="l" defTabSz="168213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6728521" algn="l" defTabSz="1682130" rtl="0" eaLnBrk="1" latinLnBrk="0" hangingPunct="1">
      <a:defRPr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49">
          <p15:clr>
            <a:srgbClr val="A4A3A4"/>
          </p15:clr>
        </p15:guide>
        <p15:guide id="2" pos="533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DA411"/>
    <a:srgbClr val="2E8B78"/>
    <a:srgbClr val="E8EAE9"/>
    <a:srgbClr val="FCFCFC"/>
    <a:srgbClr val="CCD0D1"/>
    <a:srgbClr val="D7D9E1"/>
    <a:srgbClr val="D5D8E3"/>
    <a:srgbClr val="DADBDE"/>
    <a:srgbClr val="D9DDE7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9" autoAdjust="0"/>
    <p:restoredTop sz="94660"/>
  </p:normalViewPr>
  <p:slideViewPr>
    <p:cSldViewPr>
      <p:cViewPr varScale="1">
        <p:scale>
          <a:sx n="79" d="100"/>
          <a:sy n="79" d="100"/>
        </p:scale>
        <p:origin x="990" y="54"/>
      </p:cViewPr>
      <p:guideLst>
        <p:guide orient="horz" pos="2949"/>
        <p:guide pos="533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3B58EF-4ABD-40F4-ACA4-FE81D742E6DD}" type="datetimeFigureOut">
              <a:rPr lang="zh-CN" altLang="en-US" smtClean="0"/>
              <a:t>2020/9/22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85800"/>
            <a:ext cx="61976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FC198-2D83-4DFC-8CDD-7D23AF44D4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11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8213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841065" algn="l" defTabSz="168213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682130" algn="l" defTabSz="168213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2523195" algn="l" defTabSz="168213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3364260" algn="l" defTabSz="168213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4205326" algn="l" defTabSz="168213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5046391" algn="l" defTabSz="168213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5887456" algn="l" defTabSz="168213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6728521" algn="l" defTabSz="168213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0200" y="685800"/>
            <a:ext cx="61976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81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0200" y="685800"/>
            <a:ext cx="61976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797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01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0200" y="685800"/>
            <a:ext cx="61976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854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153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36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671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0200" y="685800"/>
            <a:ext cx="61976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98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30200" y="685800"/>
            <a:ext cx="61976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179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1557"/>
            <a:ext cx="16922750" cy="9373046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91840" y="3282300"/>
            <a:ext cx="10780669" cy="2247279"/>
          </a:xfrm>
          <a:prstGeom prst="rect">
            <a:avLst/>
          </a:prstGeom>
        </p:spPr>
        <p:txBody>
          <a:bodyPr anchor="b">
            <a:noAutofit/>
          </a:bodyPr>
          <a:lstStyle>
            <a:lvl1pPr algn="r">
              <a:defRPr sz="737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91840" y="5529576"/>
            <a:ext cx="10780669" cy="1497318"/>
          </a:xfrm>
          <a:prstGeom prst="rect">
            <a:avLst/>
          </a:prstGeo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240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4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72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963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1203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744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685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92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00876" y="8246740"/>
            <a:ext cx="1265790" cy="4984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1DF8838-2596-481A-81BD-BA549497E720}" type="datetimeFigureOut">
              <a:rPr lang="zh-CN" altLang="en-US" smtClean="0"/>
              <a:pPr>
                <a:defRPr/>
              </a:pPr>
              <a:t>2020/9/22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40154" y="8246740"/>
            <a:ext cx="8741217" cy="4984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4020" y="8246740"/>
            <a:ext cx="948489" cy="4984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F7507C5-9851-4EF6-82C9-5647805156C3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23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0000876" y="8246740"/>
            <a:ext cx="1265790" cy="4984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95118EC-EDEF-4F9C-852D-0A464BD53A70}" type="datetimeFigureOut">
              <a:rPr lang="zh-CN" altLang="en-US" smtClean="0"/>
              <a:pPr>
                <a:defRPr/>
              </a:pPr>
              <a:t>2020/9/22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0154" y="8246740"/>
            <a:ext cx="8741217" cy="49841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24020" y="8246740"/>
            <a:ext cx="948489" cy="498413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2CC5073-A55C-4F3C-8D7B-130473455D17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07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ouliqiang\Desktop\12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71"/>
          <a:stretch/>
        </p:blipFill>
        <p:spPr bwMode="auto">
          <a:xfrm>
            <a:off x="0" y="0"/>
            <a:ext cx="16929131" cy="936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4591" y="245365"/>
            <a:ext cx="5074338" cy="504417"/>
          </a:xfrm>
          <a:prstGeom prst="rect">
            <a:avLst/>
          </a:prstGeom>
        </p:spPr>
        <p:txBody>
          <a:bodyPr/>
          <a:lstStyle>
            <a:lvl1pPr algn="l">
              <a:defRPr sz="2900" b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074" name="Picture 2" descr="C:\Users\ouliqiang\Desktop\Background_16x9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5664"/>
            <a:ext cx="16922750" cy="922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流程图: 离页连接符 20"/>
          <p:cNvSpPr/>
          <p:nvPr userDrawn="1"/>
        </p:nvSpPr>
        <p:spPr>
          <a:xfrm rot="16200000">
            <a:off x="234464" y="-234463"/>
            <a:ext cx="935664" cy="1404590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8213" tIns="84107" rIns="168213" bIns="84107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2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312" y="-81509"/>
            <a:ext cx="17034061" cy="95855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50" y="11674795"/>
            <a:ext cx="16922749" cy="9357360"/>
          </a:xfrm>
          <a:prstGeom prst="rect">
            <a:avLst/>
          </a:prstGeom>
        </p:spPr>
      </p:pic>
      <p:pic>
        <p:nvPicPr>
          <p:cNvPr id="3" name="虚点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974601" y="-644272"/>
            <a:ext cx="14418653" cy="14106659"/>
          </a:xfrm>
          <a:prstGeom prst="rect">
            <a:avLst/>
          </a:prstGeom>
        </p:spPr>
      </p:pic>
      <p:grpSp>
        <p:nvGrpSpPr>
          <p:cNvPr id="5" name="实点"/>
          <p:cNvGrpSpPr/>
          <p:nvPr userDrawn="1"/>
        </p:nvGrpSpPr>
        <p:grpSpPr>
          <a:xfrm>
            <a:off x="864337" y="-5922474"/>
            <a:ext cx="12583133" cy="11653973"/>
            <a:chOff x="-1112838" y="-6292080"/>
            <a:chExt cx="14425613" cy="13360401"/>
          </a:xfrm>
          <a:solidFill>
            <a:schemeClr val="accent5">
              <a:alpha val="91000"/>
            </a:schemeClr>
          </a:solidFill>
        </p:grpSpPr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531812" y="154758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25437" y="-5088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163512" y="-1086667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531812" y="-1815330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-496888" y="-1435917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-901700" y="-1320030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-1074738" y="-1056505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-865188" y="-508817"/>
              <a:ext cx="87313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-692150" y="-550092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-650875" y="-929505"/>
              <a:ext cx="44450" cy="46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-460375" y="354783"/>
              <a:ext cx="38100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-238125" y="267470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-1112838" y="373833"/>
              <a:ext cx="68263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301625" y="965970"/>
              <a:ext cx="60325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-163513" y="113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-238125" y="-234180"/>
              <a:ext cx="101600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-673100" y="804045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-219075" y="1307283"/>
              <a:ext cx="47625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Oval 23"/>
            <p:cNvSpPr>
              <a:spLocks noChangeArrowheads="1"/>
            </p:cNvSpPr>
            <p:nvPr/>
          </p:nvSpPr>
          <p:spPr bwMode="auto">
            <a:xfrm>
              <a:off x="-331788" y="1513658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-80963" y="1562870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271462" y="1604145"/>
              <a:ext cx="60325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Oval 26"/>
            <p:cNvSpPr>
              <a:spLocks noChangeArrowheads="1"/>
            </p:cNvSpPr>
            <p:nvPr/>
          </p:nvSpPr>
          <p:spPr bwMode="auto">
            <a:xfrm>
              <a:off x="-384175" y="178829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-508000" y="1870845"/>
              <a:ext cx="66675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-688975" y="2002608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Oval 29"/>
            <p:cNvSpPr>
              <a:spLocks noChangeArrowheads="1"/>
            </p:cNvSpPr>
            <p:nvPr/>
          </p:nvSpPr>
          <p:spPr bwMode="auto">
            <a:xfrm>
              <a:off x="-279400" y="2421708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-122238" y="24740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-58738" y="2421708"/>
              <a:ext cx="26988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188912" y="26630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-508000" y="283445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-279400" y="2834458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-141288" y="2775720"/>
              <a:ext cx="60325" cy="58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Oval 36"/>
            <p:cNvSpPr>
              <a:spLocks noChangeArrowheads="1"/>
            </p:cNvSpPr>
            <p:nvPr/>
          </p:nvSpPr>
          <p:spPr bwMode="auto">
            <a:xfrm>
              <a:off x="-141288" y="3401195"/>
              <a:ext cx="60325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658812" y="3431358"/>
              <a:ext cx="66675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-298450" y="3912370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008062" y="4291783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412875" y="4137795"/>
              <a:ext cx="82550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Oval 41"/>
            <p:cNvSpPr>
              <a:spLocks noChangeArrowheads="1"/>
            </p:cNvSpPr>
            <p:nvPr/>
          </p:nvSpPr>
          <p:spPr bwMode="auto">
            <a:xfrm>
              <a:off x="981075" y="4809308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846137" y="48474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Oval 43"/>
            <p:cNvSpPr>
              <a:spLocks noChangeArrowheads="1"/>
            </p:cNvSpPr>
            <p:nvPr/>
          </p:nvSpPr>
          <p:spPr bwMode="auto">
            <a:xfrm>
              <a:off x="-80963" y="4569595"/>
              <a:ext cx="49213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auto">
            <a:xfrm>
              <a:off x="-331788" y="3326583"/>
              <a:ext cx="52388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>
              <a:off x="1346200" y="46219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" name="Oval 46"/>
            <p:cNvSpPr>
              <a:spLocks noChangeArrowheads="1"/>
            </p:cNvSpPr>
            <p:nvPr/>
          </p:nvSpPr>
          <p:spPr bwMode="auto">
            <a:xfrm>
              <a:off x="2089150" y="4594995"/>
              <a:ext cx="74613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" name="Oval 47"/>
            <p:cNvSpPr>
              <a:spLocks noChangeArrowheads="1"/>
            </p:cNvSpPr>
            <p:nvPr/>
          </p:nvSpPr>
          <p:spPr bwMode="auto">
            <a:xfrm>
              <a:off x="2643187" y="4941070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Oval 48"/>
            <p:cNvSpPr>
              <a:spLocks noChangeArrowheads="1"/>
            </p:cNvSpPr>
            <p:nvPr/>
          </p:nvSpPr>
          <p:spPr bwMode="auto">
            <a:xfrm>
              <a:off x="2921000" y="5109345"/>
              <a:ext cx="106363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1" name="Oval 49"/>
            <p:cNvSpPr>
              <a:spLocks noChangeArrowheads="1"/>
            </p:cNvSpPr>
            <p:nvPr/>
          </p:nvSpPr>
          <p:spPr bwMode="auto">
            <a:xfrm>
              <a:off x="3382962" y="620948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Oval 50"/>
            <p:cNvSpPr>
              <a:spLocks noChangeArrowheads="1"/>
            </p:cNvSpPr>
            <p:nvPr/>
          </p:nvSpPr>
          <p:spPr bwMode="auto">
            <a:xfrm>
              <a:off x="3646487" y="6250758"/>
              <a:ext cx="74613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" name="Oval 51"/>
            <p:cNvSpPr>
              <a:spLocks noChangeArrowheads="1"/>
            </p:cNvSpPr>
            <p:nvPr/>
          </p:nvSpPr>
          <p:spPr bwMode="auto">
            <a:xfrm>
              <a:off x="3968750" y="614122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" name="Oval 52"/>
            <p:cNvSpPr>
              <a:spLocks noChangeArrowheads="1"/>
            </p:cNvSpPr>
            <p:nvPr/>
          </p:nvSpPr>
          <p:spPr bwMode="auto">
            <a:xfrm>
              <a:off x="3968750" y="6288858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" name="Oval 53"/>
            <p:cNvSpPr>
              <a:spLocks noChangeArrowheads="1"/>
            </p:cNvSpPr>
            <p:nvPr/>
          </p:nvSpPr>
          <p:spPr bwMode="auto">
            <a:xfrm>
              <a:off x="4378325" y="6141220"/>
              <a:ext cx="33338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4411662" y="5879283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" name="Oval 55"/>
            <p:cNvSpPr>
              <a:spLocks noChangeArrowheads="1"/>
            </p:cNvSpPr>
            <p:nvPr/>
          </p:nvSpPr>
          <p:spPr bwMode="auto">
            <a:xfrm>
              <a:off x="4557712" y="617614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" name="Oval 56"/>
            <p:cNvSpPr>
              <a:spLocks noChangeArrowheads="1"/>
            </p:cNvSpPr>
            <p:nvPr/>
          </p:nvSpPr>
          <p:spPr bwMode="auto">
            <a:xfrm>
              <a:off x="4821237" y="6176145"/>
              <a:ext cx="107950" cy="112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" name="Oval 57"/>
            <p:cNvSpPr>
              <a:spLocks noChangeArrowheads="1"/>
            </p:cNvSpPr>
            <p:nvPr/>
          </p:nvSpPr>
          <p:spPr bwMode="auto">
            <a:xfrm>
              <a:off x="4978400" y="6107883"/>
              <a:ext cx="71438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4903787" y="680638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5429250" y="6974658"/>
              <a:ext cx="88900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Oval 60"/>
            <p:cNvSpPr>
              <a:spLocks noChangeArrowheads="1"/>
            </p:cNvSpPr>
            <p:nvPr/>
          </p:nvSpPr>
          <p:spPr bwMode="auto">
            <a:xfrm>
              <a:off x="5713412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auto">
            <a:xfrm>
              <a:off x="6089650" y="5961833"/>
              <a:ext cx="33338" cy="36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Oval 62"/>
            <p:cNvSpPr>
              <a:spLocks noChangeArrowheads="1"/>
            </p:cNvSpPr>
            <p:nvPr/>
          </p:nvSpPr>
          <p:spPr bwMode="auto">
            <a:xfrm>
              <a:off x="7185025" y="5998345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5" name="Oval 63"/>
            <p:cNvSpPr>
              <a:spLocks noChangeArrowheads="1"/>
            </p:cNvSpPr>
            <p:nvPr/>
          </p:nvSpPr>
          <p:spPr bwMode="auto">
            <a:xfrm>
              <a:off x="74771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766127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7785100" y="59808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auto">
            <a:xfrm>
              <a:off x="7947025" y="60443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Oval 67"/>
            <p:cNvSpPr>
              <a:spLocks noChangeArrowheads="1"/>
            </p:cNvSpPr>
            <p:nvPr/>
          </p:nvSpPr>
          <p:spPr bwMode="auto">
            <a:xfrm>
              <a:off x="8059737" y="5815783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auto">
            <a:xfrm>
              <a:off x="8208962" y="5342708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1" name="Oval 69"/>
            <p:cNvSpPr>
              <a:spLocks noChangeArrowheads="1"/>
            </p:cNvSpPr>
            <p:nvPr/>
          </p:nvSpPr>
          <p:spPr bwMode="auto">
            <a:xfrm>
              <a:off x="8153400" y="58792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auto">
            <a:xfrm>
              <a:off x="8261350" y="5961833"/>
              <a:ext cx="23813" cy="25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8709025" y="6536508"/>
              <a:ext cx="96838" cy="100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Oval 72"/>
            <p:cNvSpPr>
              <a:spLocks noChangeArrowheads="1"/>
            </p:cNvSpPr>
            <p:nvPr/>
          </p:nvSpPr>
          <p:spPr bwMode="auto">
            <a:xfrm>
              <a:off x="9278937" y="5537970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9185275" y="544430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auto">
            <a:xfrm>
              <a:off x="10525125" y="2564583"/>
              <a:ext cx="101600" cy="101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11849100" y="2616970"/>
              <a:ext cx="128588" cy="123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11034712" y="2740795"/>
              <a:ext cx="68263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auto">
            <a:xfrm>
              <a:off x="11293475" y="2666183"/>
              <a:ext cx="76200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11293475" y="30344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10866437" y="310909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2" name="Oval 80"/>
            <p:cNvSpPr>
              <a:spLocks noChangeArrowheads="1"/>
            </p:cNvSpPr>
            <p:nvPr/>
          </p:nvSpPr>
          <p:spPr bwMode="auto">
            <a:xfrm>
              <a:off x="10866437" y="3972695"/>
              <a:ext cx="33338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3" name="Oval 81"/>
            <p:cNvSpPr>
              <a:spLocks noChangeArrowheads="1"/>
            </p:cNvSpPr>
            <p:nvPr/>
          </p:nvSpPr>
          <p:spPr bwMode="auto">
            <a:xfrm>
              <a:off x="10090150" y="3529783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4" name="Oval 82"/>
            <p:cNvSpPr>
              <a:spLocks noChangeArrowheads="1"/>
            </p:cNvSpPr>
            <p:nvPr/>
          </p:nvSpPr>
          <p:spPr bwMode="auto">
            <a:xfrm>
              <a:off x="12484100" y="1926408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5" name="Oval 83"/>
            <p:cNvSpPr>
              <a:spLocks noChangeArrowheads="1"/>
            </p:cNvSpPr>
            <p:nvPr/>
          </p:nvSpPr>
          <p:spPr bwMode="auto">
            <a:xfrm>
              <a:off x="11914187" y="1153295"/>
              <a:ext cx="100013" cy="984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Oval 84"/>
            <p:cNvSpPr>
              <a:spLocks noChangeArrowheads="1"/>
            </p:cNvSpPr>
            <p:nvPr/>
          </p:nvSpPr>
          <p:spPr bwMode="auto">
            <a:xfrm>
              <a:off x="11961812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11722100" y="99613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12420600" y="786583"/>
              <a:ext cx="107950" cy="107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12720637" y="10786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11914187" y="1480320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Oval 89"/>
            <p:cNvSpPr>
              <a:spLocks noChangeArrowheads="1"/>
            </p:cNvSpPr>
            <p:nvPr/>
          </p:nvSpPr>
          <p:spPr bwMode="auto">
            <a:xfrm>
              <a:off x="12307887" y="650058"/>
              <a:ext cx="77788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Oval 90"/>
            <p:cNvSpPr>
              <a:spLocks noChangeArrowheads="1"/>
            </p:cNvSpPr>
            <p:nvPr/>
          </p:nvSpPr>
          <p:spPr bwMode="auto">
            <a:xfrm>
              <a:off x="11609387" y="60878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Oval 91"/>
            <p:cNvSpPr>
              <a:spLocks noChangeArrowheads="1"/>
            </p:cNvSpPr>
            <p:nvPr/>
          </p:nvSpPr>
          <p:spPr bwMode="auto">
            <a:xfrm>
              <a:off x="11369675" y="267470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Oval 92"/>
            <p:cNvSpPr>
              <a:spLocks noChangeArrowheads="1"/>
            </p:cNvSpPr>
            <p:nvPr/>
          </p:nvSpPr>
          <p:spPr bwMode="auto">
            <a:xfrm>
              <a:off x="11722100" y="13729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Oval 93"/>
            <p:cNvSpPr>
              <a:spLocks noChangeArrowheads="1"/>
            </p:cNvSpPr>
            <p:nvPr/>
          </p:nvSpPr>
          <p:spPr bwMode="auto">
            <a:xfrm>
              <a:off x="11914187" y="332558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Oval 94"/>
            <p:cNvSpPr>
              <a:spLocks noChangeArrowheads="1"/>
            </p:cNvSpPr>
            <p:nvPr/>
          </p:nvSpPr>
          <p:spPr bwMode="auto">
            <a:xfrm>
              <a:off x="12014200" y="-16692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Oval 95"/>
            <p:cNvSpPr>
              <a:spLocks noChangeArrowheads="1"/>
            </p:cNvSpPr>
            <p:nvPr/>
          </p:nvSpPr>
          <p:spPr bwMode="auto">
            <a:xfrm>
              <a:off x="12307887" y="-324667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Oval 96"/>
            <p:cNvSpPr>
              <a:spLocks noChangeArrowheads="1"/>
            </p:cNvSpPr>
            <p:nvPr/>
          </p:nvSpPr>
          <p:spPr bwMode="auto">
            <a:xfrm>
              <a:off x="12484100" y="770"/>
              <a:ext cx="8572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Oval 97"/>
            <p:cNvSpPr>
              <a:spLocks noChangeArrowheads="1"/>
            </p:cNvSpPr>
            <p:nvPr/>
          </p:nvSpPr>
          <p:spPr bwMode="auto">
            <a:xfrm>
              <a:off x="13076237" y="-96067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0" name="Oval 98"/>
            <p:cNvSpPr>
              <a:spLocks noChangeArrowheads="1"/>
            </p:cNvSpPr>
            <p:nvPr/>
          </p:nvSpPr>
          <p:spPr bwMode="auto">
            <a:xfrm>
              <a:off x="12919075" y="-685030"/>
              <a:ext cx="57150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1" name="Oval 99"/>
            <p:cNvSpPr>
              <a:spLocks noChangeArrowheads="1"/>
            </p:cNvSpPr>
            <p:nvPr/>
          </p:nvSpPr>
          <p:spPr bwMode="auto">
            <a:xfrm>
              <a:off x="13208000" y="-759642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2" name="Oval 100"/>
            <p:cNvSpPr>
              <a:spLocks noChangeArrowheads="1"/>
            </p:cNvSpPr>
            <p:nvPr/>
          </p:nvSpPr>
          <p:spPr bwMode="auto">
            <a:xfrm>
              <a:off x="12946062" y="-1323205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3" name="Oval 101"/>
            <p:cNvSpPr>
              <a:spLocks noChangeArrowheads="1"/>
            </p:cNvSpPr>
            <p:nvPr/>
          </p:nvSpPr>
          <p:spPr bwMode="auto">
            <a:xfrm>
              <a:off x="12285662" y="-1256530"/>
              <a:ext cx="85725" cy="873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4" name="Oval 102"/>
            <p:cNvSpPr>
              <a:spLocks noChangeArrowheads="1"/>
            </p:cNvSpPr>
            <p:nvPr/>
          </p:nvSpPr>
          <p:spPr bwMode="auto">
            <a:xfrm>
              <a:off x="11399837" y="-880292"/>
              <a:ext cx="88900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5" name="Oval 103"/>
            <p:cNvSpPr>
              <a:spLocks noChangeArrowheads="1"/>
            </p:cNvSpPr>
            <p:nvPr/>
          </p:nvSpPr>
          <p:spPr bwMode="auto">
            <a:xfrm>
              <a:off x="11961812" y="-858067"/>
              <a:ext cx="22225" cy="22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Oval 104"/>
            <p:cNvSpPr>
              <a:spLocks noChangeArrowheads="1"/>
            </p:cNvSpPr>
            <p:nvPr/>
          </p:nvSpPr>
          <p:spPr bwMode="auto">
            <a:xfrm>
              <a:off x="12014200" y="-1023167"/>
              <a:ext cx="34925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Oval 105"/>
            <p:cNvSpPr>
              <a:spLocks noChangeArrowheads="1"/>
            </p:cNvSpPr>
            <p:nvPr/>
          </p:nvSpPr>
          <p:spPr bwMode="auto">
            <a:xfrm>
              <a:off x="11369675" y="-1097780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Oval 106"/>
            <p:cNvSpPr>
              <a:spLocks noChangeArrowheads="1"/>
            </p:cNvSpPr>
            <p:nvPr/>
          </p:nvSpPr>
          <p:spPr bwMode="auto">
            <a:xfrm>
              <a:off x="11488737" y="-12787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Oval 107"/>
            <p:cNvSpPr>
              <a:spLocks noChangeArrowheads="1"/>
            </p:cNvSpPr>
            <p:nvPr/>
          </p:nvSpPr>
          <p:spPr bwMode="auto">
            <a:xfrm>
              <a:off x="11369675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Oval 108"/>
            <p:cNvSpPr>
              <a:spLocks noChangeArrowheads="1"/>
            </p:cNvSpPr>
            <p:nvPr/>
          </p:nvSpPr>
          <p:spPr bwMode="auto">
            <a:xfrm>
              <a:off x="11741150" y="-2029642"/>
              <a:ext cx="7778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1" name="Oval 109"/>
            <p:cNvSpPr>
              <a:spLocks noChangeArrowheads="1"/>
            </p:cNvSpPr>
            <p:nvPr/>
          </p:nvSpPr>
          <p:spPr bwMode="auto">
            <a:xfrm>
              <a:off x="10693400" y="-1462905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Oval 110"/>
            <p:cNvSpPr>
              <a:spLocks noChangeArrowheads="1"/>
            </p:cNvSpPr>
            <p:nvPr/>
          </p:nvSpPr>
          <p:spPr bwMode="auto">
            <a:xfrm>
              <a:off x="12569825" y="-2126480"/>
              <a:ext cx="7620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3" name="Oval 111"/>
            <p:cNvSpPr>
              <a:spLocks noChangeArrowheads="1"/>
            </p:cNvSpPr>
            <p:nvPr/>
          </p:nvSpPr>
          <p:spPr bwMode="auto">
            <a:xfrm>
              <a:off x="12720637" y="-2126480"/>
              <a:ext cx="74613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4" name="Oval 112"/>
            <p:cNvSpPr>
              <a:spLocks noChangeArrowheads="1"/>
            </p:cNvSpPr>
            <p:nvPr/>
          </p:nvSpPr>
          <p:spPr bwMode="auto">
            <a:xfrm>
              <a:off x="12866687" y="-1953442"/>
              <a:ext cx="38100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5" name="Oval 113"/>
            <p:cNvSpPr>
              <a:spLocks noChangeArrowheads="1"/>
            </p:cNvSpPr>
            <p:nvPr/>
          </p:nvSpPr>
          <p:spPr bwMode="auto">
            <a:xfrm>
              <a:off x="12866687" y="-1788342"/>
              <a:ext cx="52388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6" name="Oval 114"/>
            <p:cNvSpPr>
              <a:spLocks noChangeArrowheads="1"/>
            </p:cNvSpPr>
            <p:nvPr/>
          </p:nvSpPr>
          <p:spPr bwMode="auto">
            <a:xfrm>
              <a:off x="12149137" y="-2742430"/>
              <a:ext cx="68263" cy="682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Oval 115"/>
            <p:cNvSpPr>
              <a:spLocks noChangeArrowheads="1"/>
            </p:cNvSpPr>
            <p:nvPr/>
          </p:nvSpPr>
          <p:spPr bwMode="auto">
            <a:xfrm>
              <a:off x="12231687" y="-2674167"/>
              <a:ext cx="57150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8" name="Oval 116"/>
            <p:cNvSpPr>
              <a:spLocks noChangeArrowheads="1"/>
            </p:cNvSpPr>
            <p:nvPr/>
          </p:nvSpPr>
          <p:spPr bwMode="auto">
            <a:xfrm>
              <a:off x="11215687" y="-2858317"/>
              <a:ext cx="85725" cy="85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Oval 117"/>
            <p:cNvSpPr>
              <a:spLocks noChangeArrowheads="1"/>
            </p:cNvSpPr>
            <p:nvPr/>
          </p:nvSpPr>
          <p:spPr bwMode="auto">
            <a:xfrm>
              <a:off x="10836275" y="-2791642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Oval 118"/>
            <p:cNvSpPr>
              <a:spLocks noChangeArrowheads="1"/>
            </p:cNvSpPr>
            <p:nvPr/>
          </p:nvSpPr>
          <p:spPr bwMode="auto">
            <a:xfrm>
              <a:off x="11012487" y="-2497955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1" name="Oval 119"/>
            <p:cNvSpPr>
              <a:spLocks noChangeArrowheads="1"/>
            </p:cNvSpPr>
            <p:nvPr/>
          </p:nvSpPr>
          <p:spPr bwMode="auto">
            <a:xfrm>
              <a:off x="11163300" y="-2247130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Oval 120"/>
            <p:cNvSpPr>
              <a:spLocks noChangeArrowheads="1"/>
            </p:cNvSpPr>
            <p:nvPr/>
          </p:nvSpPr>
          <p:spPr bwMode="auto">
            <a:xfrm>
              <a:off x="10775950" y="-2272530"/>
              <a:ext cx="60325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3" name="Oval 121"/>
            <p:cNvSpPr>
              <a:spLocks noChangeArrowheads="1"/>
            </p:cNvSpPr>
            <p:nvPr/>
          </p:nvSpPr>
          <p:spPr bwMode="auto">
            <a:xfrm>
              <a:off x="10731500" y="-254240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4" name="Oval 122"/>
            <p:cNvSpPr>
              <a:spLocks noChangeArrowheads="1"/>
            </p:cNvSpPr>
            <p:nvPr/>
          </p:nvSpPr>
          <p:spPr bwMode="auto">
            <a:xfrm>
              <a:off x="11777662" y="-3001192"/>
              <a:ext cx="41275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5" name="Oval 123"/>
            <p:cNvSpPr>
              <a:spLocks noChangeArrowheads="1"/>
            </p:cNvSpPr>
            <p:nvPr/>
          </p:nvSpPr>
          <p:spPr bwMode="auto">
            <a:xfrm>
              <a:off x="11741150" y="-3232968"/>
              <a:ext cx="36513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6" name="Oval 124"/>
            <p:cNvSpPr>
              <a:spLocks noChangeArrowheads="1"/>
            </p:cNvSpPr>
            <p:nvPr/>
          </p:nvSpPr>
          <p:spPr bwMode="auto">
            <a:xfrm>
              <a:off x="11760200" y="-34933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Oval 125"/>
            <p:cNvSpPr>
              <a:spLocks noChangeArrowheads="1"/>
            </p:cNvSpPr>
            <p:nvPr/>
          </p:nvSpPr>
          <p:spPr bwMode="auto">
            <a:xfrm>
              <a:off x="11628437" y="-34520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8" name="Oval 126"/>
            <p:cNvSpPr>
              <a:spLocks noChangeArrowheads="1"/>
            </p:cNvSpPr>
            <p:nvPr/>
          </p:nvSpPr>
          <p:spPr bwMode="auto">
            <a:xfrm>
              <a:off x="11542712" y="-3837805"/>
              <a:ext cx="58738" cy="603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Oval 127"/>
            <p:cNvSpPr>
              <a:spLocks noChangeArrowheads="1"/>
            </p:cNvSpPr>
            <p:nvPr/>
          </p:nvSpPr>
          <p:spPr bwMode="auto">
            <a:xfrm>
              <a:off x="11163300" y="-3683818"/>
              <a:ext cx="52388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Oval 128"/>
            <p:cNvSpPr>
              <a:spLocks noChangeArrowheads="1"/>
            </p:cNvSpPr>
            <p:nvPr/>
          </p:nvSpPr>
          <p:spPr bwMode="auto">
            <a:xfrm>
              <a:off x="9293225" y="-3969568"/>
              <a:ext cx="82550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1" name="Oval 129"/>
            <p:cNvSpPr>
              <a:spLocks noChangeArrowheads="1"/>
            </p:cNvSpPr>
            <p:nvPr/>
          </p:nvSpPr>
          <p:spPr bwMode="auto">
            <a:xfrm>
              <a:off x="10277475" y="-4250555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Oval 130"/>
            <p:cNvSpPr>
              <a:spLocks noChangeArrowheads="1"/>
            </p:cNvSpPr>
            <p:nvPr/>
          </p:nvSpPr>
          <p:spPr bwMode="auto">
            <a:xfrm>
              <a:off x="10137775" y="-4448993"/>
              <a:ext cx="30163" cy="333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3" name="Oval 131"/>
            <p:cNvSpPr>
              <a:spLocks noChangeArrowheads="1"/>
            </p:cNvSpPr>
            <p:nvPr/>
          </p:nvSpPr>
          <p:spPr bwMode="auto">
            <a:xfrm>
              <a:off x="9402762" y="-4250555"/>
              <a:ext cx="30163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4" name="Oval 132"/>
            <p:cNvSpPr>
              <a:spLocks noChangeArrowheads="1"/>
            </p:cNvSpPr>
            <p:nvPr/>
          </p:nvSpPr>
          <p:spPr bwMode="auto">
            <a:xfrm>
              <a:off x="8739187" y="-4709343"/>
              <a:ext cx="30163" cy="34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5" name="Oval 133"/>
            <p:cNvSpPr>
              <a:spLocks noChangeArrowheads="1"/>
            </p:cNvSpPr>
            <p:nvPr/>
          </p:nvSpPr>
          <p:spPr bwMode="auto">
            <a:xfrm>
              <a:off x="9072562" y="-5350693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6" name="Oval 134"/>
            <p:cNvSpPr>
              <a:spLocks noChangeArrowheads="1"/>
            </p:cNvSpPr>
            <p:nvPr/>
          </p:nvSpPr>
          <p:spPr bwMode="auto">
            <a:xfrm>
              <a:off x="9432925" y="-5741218"/>
              <a:ext cx="107950" cy="109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7" name="Oval 135"/>
            <p:cNvSpPr>
              <a:spLocks noChangeArrowheads="1"/>
            </p:cNvSpPr>
            <p:nvPr/>
          </p:nvSpPr>
          <p:spPr bwMode="auto">
            <a:xfrm>
              <a:off x="9658350" y="-5106218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8" name="Oval 136"/>
            <p:cNvSpPr>
              <a:spLocks noChangeArrowheads="1"/>
            </p:cNvSpPr>
            <p:nvPr/>
          </p:nvSpPr>
          <p:spPr bwMode="auto">
            <a:xfrm>
              <a:off x="8426450" y="-5218930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9" name="Oval 137"/>
            <p:cNvSpPr>
              <a:spLocks noChangeArrowheads="1"/>
            </p:cNvSpPr>
            <p:nvPr/>
          </p:nvSpPr>
          <p:spPr bwMode="auto">
            <a:xfrm>
              <a:off x="8329612" y="-5106218"/>
              <a:ext cx="82550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0" name="Oval 138"/>
            <p:cNvSpPr>
              <a:spLocks noChangeArrowheads="1"/>
            </p:cNvSpPr>
            <p:nvPr/>
          </p:nvSpPr>
          <p:spPr bwMode="auto">
            <a:xfrm>
              <a:off x="8329612" y="-5587230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1" name="Oval 139"/>
            <p:cNvSpPr>
              <a:spLocks noChangeArrowheads="1"/>
            </p:cNvSpPr>
            <p:nvPr/>
          </p:nvSpPr>
          <p:spPr bwMode="auto">
            <a:xfrm>
              <a:off x="8674100" y="-5482455"/>
              <a:ext cx="38100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2" name="Oval 140"/>
            <p:cNvSpPr>
              <a:spLocks noChangeArrowheads="1"/>
            </p:cNvSpPr>
            <p:nvPr/>
          </p:nvSpPr>
          <p:spPr bwMode="auto">
            <a:xfrm>
              <a:off x="9972675" y="-5064943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3" name="Oval 141"/>
            <p:cNvSpPr>
              <a:spLocks noChangeArrowheads="1"/>
            </p:cNvSpPr>
            <p:nvPr/>
          </p:nvSpPr>
          <p:spPr bwMode="auto">
            <a:xfrm>
              <a:off x="7732712" y="-5914255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4" name="Oval 142"/>
            <p:cNvSpPr>
              <a:spLocks noChangeArrowheads="1"/>
            </p:cNvSpPr>
            <p:nvPr/>
          </p:nvSpPr>
          <p:spPr bwMode="auto">
            <a:xfrm>
              <a:off x="6340475" y="-5661843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5" name="Oval 143"/>
            <p:cNvSpPr>
              <a:spLocks noChangeArrowheads="1"/>
            </p:cNvSpPr>
            <p:nvPr/>
          </p:nvSpPr>
          <p:spPr bwMode="auto">
            <a:xfrm>
              <a:off x="6224587" y="-5718993"/>
              <a:ext cx="47625" cy="53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6" name="Oval 144"/>
            <p:cNvSpPr>
              <a:spLocks noChangeArrowheads="1"/>
            </p:cNvSpPr>
            <p:nvPr/>
          </p:nvSpPr>
          <p:spPr bwMode="auto">
            <a:xfrm>
              <a:off x="6249987" y="-6266680"/>
              <a:ext cx="41275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Oval 145"/>
            <p:cNvSpPr>
              <a:spLocks noChangeArrowheads="1"/>
            </p:cNvSpPr>
            <p:nvPr/>
          </p:nvSpPr>
          <p:spPr bwMode="auto">
            <a:xfrm>
              <a:off x="5965825" y="-5444355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8" name="Oval 146"/>
            <p:cNvSpPr>
              <a:spLocks noChangeArrowheads="1"/>
            </p:cNvSpPr>
            <p:nvPr/>
          </p:nvSpPr>
          <p:spPr bwMode="auto">
            <a:xfrm>
              <a:off x="4933950" y="-5507855"/>
              <a:ext cx="63500" cy="635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Oval 147"/>
            <p:cNvSpPr>
              <a:spLocks noChangeArrowheads="1"/>
            </p:cNvSpPr>
            <p:nvPr/>
          </p:nvSpPr>
          <p:spPr bwMode="auto">
            <a:xfrm>
              <a:off x="4816475" y="-5268143"/>
              <a:ext cx="49213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0" name="Oval 148"/>
            <p:cNvSpPr>
              <a:spLocks noChangeArrowheads="1"/>
            </p:cNvSpPr>
            <p:nvPr/>
          </p:nvSpPr>
          <p:spPr bwMode="auto">
            <a:xfrm>
              <a:off x="4516437" y="-4974455"/>
              <a:ext cx="74613" cy="77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Oval 149"/>
            <p:cNvSpPr>
              <a:spLocks noChangeArrowheads="1"/>
            </p:cNvSpPr>
            <p:nvPr/>
          </p:nvSpPr>
          <p:spPr bwMode="auto">
            <a:xfrm>
              <a:off x="3833812" y="-4822055"/>
              <a:ext cx="71438" cy="7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2" name="Oval 150"/>
            <p:cNvSpPr>
              <a:spLocks noChangeArrowheads="1"/>
            </p:cNvSpPr>
            <p:nvPr/>
          </p:nvSpPr>
          <p:spPr bwMode="auto">
            <a:xfrm>
              <a:off x="3833812" y="-5268143"/>
              <a:ext cx="71438" cy="714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3" name="Oval 151"/>
            <p:cNvSpPr>
              <a:spLocks noChangeArrowheads="1"/>
            </p:cNvSpPr>
            <p:nvPr/>
          </p:nvSpPr>
          <p:spPr bwMode="auto">
            <a:xfrm>
              <a:off x="4073525" y="-5766618"/>
              <a:ext cx="79375" cy="825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4" name="Oval 152"/>
            <p:cNvSpPr>
              <a:spLocks noChangeArrowheads="1"/>
            </p:cNvSpPr>
            <p:nvPr/>
          </p:nvSpPr>
          <p:spPr bwMode="auto">
            <a:xfrm>
              <a:off x="3600450" y="-587933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5" name="Oval 153"/>
            <p:cNvSpPr>
              <a:spLocks noChangeArrowheads="1"/>
            </p:cNvSpPr>
            <p:nvPr/>
          </p:nvSpPr>
          <p:spPr bwMode="auto">
            <a:xfrm>
              <a:off x="3754437" y="-6292080"/>
              <a:ext cx="68263" cy="666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6" name="Oval 154"/>
            <p:cNvSpPr>
              <a:spLocks noChangeArrowheads="1"/>
            </p:cNvSpPr>
            <p:nvPr/>
          </p:nvSpPr>
          <p:spPr bwMode="auto">
            <a:xfrm>
              <a:off x="4378325" y="-6258743"/>
              <a:ext cx="55563" cy="55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7" name="Oval 155"/>
            <p:cNvSpPr>
              <a:spLocks noChangeArrowheads="1"/>
            </p:cNvSpPr>
            <p:nvPr/>
          </p:nvSpPr>
          <p:spPr bwMode="auto">
            <a:xfrm>
              <a:off x="4838700" y="-6244455"/>
              <a:ext cx="46038" cy="41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8" name="Oval 156"/>
            <p:cNvSpPr>
              <a:spLocks noChangeArrowheads="1"/>
            </p:cNvSpPr>
            <p:nvPr/>
          </p:nvSpPr>
          <p:spPr bwMode="auto">
            <a:xfrm>
              <a:off x="3146425" y="-6007918"/>
              <a:ext cx="63500" cy="65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Oval 157"/>
            <p:cNvSpPr>
              <a:spLocks noChangeArrowheads="1"/>
            </p:cNvSpPr>
            <p:nvPr/>
          </p:nvSpPr>
          <p:spPr bwMode="auto">
            <a:xfrm>
              <a:off x="2576512" y="-5845993"/>
              <a:ext cx="79375" cy="793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0" name="Oval 158"/>
            <p:cNvSpPr>
              <a:spLocks noChangeArrowheads="1"/>
            </p:cNvSpPr>
            <p:nvPr/>
          </p:nvSpPr>
          <p:spPr bwMode="auto">
            <a:xfrm>
              <a:off x="1217612" y="-4544243"/>
              <a:ext cx="90488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Oval 159"/>
            <p:cNvSpPr>
              <a:spLocks noChangeArrowheads="1"/>
            </p:cNvSpPr>
            <p:nvPr/>
          </p:nvSpPr>
          <p:spPr bwMode="auto">
            <a:xfrm>
              <a:off x="1217612" y="-4803005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Oval 160"/>
            <p:cNvSpPr>
              <a:spLocks noChangeArrowheads="1"/>
            </p:cNvSpPr>
            <p:nvPr/>
          </p:nvSpPr>
          <p:spPr bwMode="auto">
            <a:xfrm>
              <a:off x="1492250" y="-4679180"/>
              <a:ext cx="47625" cy="492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3" name="Oval 161"/>
            <p:cNvSpPr>
              <a:spLocks noChangeArrowheads="1"/>
            </p:cNvSpPr>
            <p:nvPr/>
          </p:nvSpPr>
          <p:spPr bwMode="auto">
            <a:xfrm>
              <a:off x="1712912" y="-4803005"/>
              <a:ext cx="52388" cy="57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Oval 162"/>
            <p:cNvSpPr>
              <a:spLocks noChangeArrowheads="1"/>
            </p:cNvSpPr>
            <p:nvPr/>
          </p:nvSpPr>
          <p:spPr bwMode="auto">
            <a:xfrm>
              <a:off x="1739900" y="-4896668"/>
              <a:ext cx="25400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5" name="Oval 163"/>
            <p:cNvSpPr>
              <a:spLocks noChangeArrowheads="1"/>
            </p:cNvSpPr>
            <p:nvPr/>
          </p:nvSpPr>
          <p:spPr bwMode="auto">
            <a:xfrm>
              <a:off x="1927225" y="-5684068"/>
              <a:ext cx="71438" cy="74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6" name="Oval 164"/>
            <p:cNvSpPr>
              <a:spLocks noChangeArrowheads="1"/>
            </p:cNvSpPr>
            <p:nvPr/>
          </p:nvSpPr>
          <p:spPr bwMode="auto">
            <a:xfrm>
              <a:off x="974725" y="-4220393"/>
              <a:ext cx="47625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7" name="Oval 165"/>
            <p:cNvSpPr>
              <a:spLocks noChangeArrowheads="1"/>
            </p:cNvSpPr>
            <p:nvPr/>
          </p:nvSpPr>
          <p:spPr bwMode="auto">
            <a:xfrm>
              <a:off x="466725" y="-3953693"/>
              <a:ext cx="49213" cy="476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8" name="Oval 166"/>
            <p:cNvSpPr>
              <a:spLocks noChangeArrowheads="1"/>
            </p:cNvSpPr>
            <p:nvPr/>
          </p:nvSpPr>
          <p:spPr bwMode="auto">
            <a:xfrm>
              <a:off x="111125" y="-3733030"/>
              <a:ext cx="93663" cy="93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9" name="Oval 167"/>
            <p:cNvSpPr>
              <a:spLocks noChangeArrowheads="1"/>
            </p:cNvSpPr>
            <p:nvPr/>
          </p:nvSpPr>
          <p:spPr bwMode="auto">
            <a:xfrm>
              <a:off x="557212" y="-3777480"/>
              <a:ext cx="44450" cy="444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0" name="Oval 168"/>
            <p:cNvSpPr>
              <a:spLocks noChangeArrowheads="1"/>
            </p:cNvSpPr>
            <p:nvPr/>
          </p:nvSpPr>
          <p:spPr bwMode="auto">
            <a:xfrm>
              <a:off x="1244600" y="-4018780"/>
              <a:ext cx="30163" cy="26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1" name="Oval 169"/>
            <p:cNvSpPr>
              <a:spLocks noChangeArrowheads="1"/>
            </p:cNvSpPr>
            <p:nvPr/>
          </p:nvSpPr>
          <p:spPr bwMode="auto">
            <a:xfrm>
              <a:off x="1308100" y="-4280718"/>
              <a:ext cx="33338" cy="301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2" name="Oval 170"/>
            <p:cNvSpPr>
              <a:spLocks noChangeArrowheads="1"/>
            </p:cNvSpPr>
            <p:nvPr/>
          </p:nvSpPr>
          <p:spPr bwMode="auto">
            <a:xfrm>
              <a:off x="2482850" y="-4453755"/>
              <a:ext cx="36513" cy="381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3" name="Oval 171"/>
            <p:cNvSpPr>
              <a:spLocks noChangeArrowheads="1"/>
            </p:cNvSpPr>
            <p:nvPr/>
          </p:nvSpPr>
          <p:spPr bwMode="auto">
            <a:xfrm>
              <a:off x="-512763" y="-2993255"/>
              <a:ext cx="57150" cy="523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Oval 172"/>
            <p:cNvSpPr>
              <a:spLocks noChangeArrowheads="1"/>
            </p:cNvSpPr>
            <p:nvPr/>
          </p:nvSpPr>
          <p:spPr bwMode="auto">
            <a:xfrm>
              <a:off x="-485775" y="-2577330"/>
              <a:ext cx="93663" cy="904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5" name="组合 174"/>
          <p:cNvGrpSpPr/>
          <p:nvPr userDrawn="1"/>
        </p:nvGrpSpPr>
        <p:grpSpPr>
          <a:xfrm>
            <a:off x="-8531705" y="-3737737"/>
            <a:ext cx="12595080" cy="12595080"/>
            <a:chOff x="2329347" y="3868208"/>
            <a:chExt cx="12151766" cy="12151766"/>
          </a:xfrm>
        </p:grpSpPr>
        <p:grpSp>
          <p:nvGrpSpPr>
            <p:cNvPr id="176" name="组合 38"/>
            <p:cNvGrpSpPr>
              <a:grpSpLocks/>
            </p:cNvGrpSpPr>
            <p:nvPr/>
          </p:nvGrpSpPr>
          <p:grpSpPr bwMode="auto">
            <a:xfrm>
              <a:off x="11143244" y="4086006"/>
              <a:ext cx="312944" cy="335122"/>
              <a:chOff x="0" y="0"/>
              <a:chExt cx="1579866" cy="1685211"/>
            </a:xfrm>
          </p:grpSpPr>
          <p:grpSp>
            <p:nvGrpSpPr>
              <p:cNvPr id="202" name="组合 39"/>
              <p:cNvGrpSpPr>
                <a:grpSpLocks/>
              </p:cNvGrpSpPr>
              <p:nvPr/>
            </p:nvGrpSpPr>
            <p:grpSpPr bwMode="auto">
              <a:xfrm>
                <a:off x="0" y="138230"/>
                <a:ext cx="1276851" cy="1546981"/>
                <a:chOff x="0" y="0"/>
                <a:chExt cx="1276851" cy="1546981"/>
              </a:xfrm>
            </p:grpSpPr>
            <p:sp>
              <p:nvSpPr>
                <p:cNvPr id="207" name="等腰三角形 44"/>
                <p:cNvSpPr>
                  <a:spLocks noChangeArrowheads="1"/>
                </p:cNvSpPr>
                <p:nvPr/>
              </p:nvSpPr>
              <p:spPr bwMode="auto">
                <a:xfrm>
                  <a:off x="293490" y="69925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4B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8" name="等腰三角形 45"/>
                <p:cNvSpPr>
                  <a:spLocks noChangeArrowheads="1"/>
                </p:cNvSpPr>
                <p:nvPr/>
              </p:nvSpPr>
              <p:spPr bwMode="auto">
                <a:xfrm rot="3624834">
                  <a:off x="-67818" y="48256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7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9" name="等腰三角形 46"/>
                <p:cNvSpPr>
                  <a:spLocks noChangeArrowheads="1"/>
                </p:cNvSpPr>
                <p:nvPr/>
              </p:nvSpPr>
              <p:spPr bwMode="auto">
                <a:xfrm rot="7249998">
                  <a:off x="-64919" y="67818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83A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03" name="组合 40"/>
              <p:cNvGrpSpPr>
                <a:grpSpLocks/>
              </p:cNvGrpSpPr>
              <p:nvPr/>
            </p:nvGrpSpPr>
            <p:grpSpPr bwMode="auto">
              <a:xfrm flipH="1" flipV="1">
                <a:off x="303015" y="0"/>
                <a:ext cx="1276851" cy="1546981"/>
                <a:chOff x="0" y="0"/>
                <a:chExt cx="1276851" cy="1546981"/>
              </a:xfrm>
            </p:grpSpPr>
            <p:sp>
              <p:nvSpPr>
                <p:cNvPr id="204" name="等腰三角形 41"/>
                <p:cNvSpPr>
                  <a:spLocks noChangeArrowheads="1"/>
                </p:cNvSpPr>
                <p:nvPr/>
              </p:nvSpPr>
              <p:spPr bwMode="auto">
                <a:xfrm>
                  <a:off x="293490" y="69925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4B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5" name="等腰三角形 42"/>
                <p:cNvSpPr>
                  <a:spLocks noChangeArrowheads="1"/>
                </p:cNvSpPr>
                <p:nvPr/>
              </p:nvSpPr>
              <p:spPr bwMode="auto">
                <a:xfrm rot="3624834">
                  <a:off x="-67818" y="48256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7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06" name="等腰三角形 43"/>
                <p:cNvSpPr>
                  <a:spLocks noChangeArrowheads="1"/>
                </p:cNvSpPr>
                <p:nvPr/>
              </p:nvSpPr>
              <p:spPr bwMode="auto">
                <a:xfrm rot="7249998">
                  <a:off x="-64919" y="67818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83A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177" name="组合 176"/>
            <p:cNvGrpSpPr/>
            <p:nvPr/>
          </p:nvGrpSpPr>
          <p:grpSpPr>
            <a:xfrm rot="1313263">
              <a:off x="2329347" y="3868208"/>
              <a:ext cx="12151766" cy="12151766"/>
              <a:chOff x="804839" y="2704271"/>
              <a:chExt cx="10425480" cy="10425480"/>
            </a:xfrm>
          </p:grpSpPr>
          <p:sp>
            <p:nvSpPr>
              <p:cNvPr id="196" name="虚线圆外"/>
              <p:cNvSpPr/>
              <p:nvPr/>
            </p:nvSpPr>
            <p:spPr bwMode="auto">
              <a:xfrm>
                <a:off x="804839" y="2704271"/>
                <a:ext cx="10425480" cy="10425480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bg2">
                    <a:alpha val="46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7" name="椭圆 196"/>
              <p:cNvSpPr/>
              <p:nvPr/>
            </p:nvSpPr>
            <p:spPr bwMode="auto">
              <a:xfrm>
                <a:off x="1758061" y="4631451"/>
                <a:ext cx="249195" cy="249195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8" name="椭圆 197"/>
              <p:cNvSpPr/>
              <p:nvPr/>
            </p:nvSpPr>
            <p:spPr bwMode="auto">
              <a:xfrm>
                <a:off x="8459312" y="3267655"/>
                <a:ext cx="151864" cy="151864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9" name="椭圆 198"/>
              <p:cNvSpPr/>
              <p:nvPr/>
            </p:nvSpPr>
            <p:spPr bwMode="auto">
              <a:xfrm>
                <a:off x="10554214" y="5361682"/>
                <a:ext cx="151864" cy="151864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00" name="椭圆 199"/>
              <p:cNvSpPr/>
              <p:nvPr/>
            </p:nvSpPr>
            <p:spPr bwMode="auto">
              <a:xfrm>
                <a:off x="10059096" y="11055557"/>
                <a:ext cx="151864" cy="151864"/>
              </a:xfrm>
              <a:prstGeom prst="ellipse">
                <a:avLst/>
              </a:prstGeom>
              <a:solidFill>
                <a:schemeClr val="accent2">
                  <a:alpha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01" name="椭圆 200"/>
              <p:cNvSpPr/>
              <p:nvPr/>
            </p:nvSpPr>
            <p:spPr bwMode="auto">
              <a:xfrm>
                <a:off x="2078270" y="11376025"/>
                <a:ext cx="151864" cy="151864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210" name="组合 209"/>
          <p:cNvGrpSpPr/>
          <p:nvPr userDrawn="1"/>
        </p:nvGrpSpPr>
        <p:grpSpPr>
          <a:xfrm>
            <a:off x="-1041325" y="-7627894"/>
            <a:ext cx="11192544" cy="11637120"/>
            <a:chOff x="2774946" y="4405059"/>
            <a:chExt cx="11397718" cy="11850444"/>
          </a:xfrm>
        </p:grpSpPr>
        <p:grpSp>
          <p:nvGrpSpPr>
            <p:cNvPr id="211" name="组合 22"/>
            <p:cNvGrpSpPr>
              <a:grpSpLocks/>
            </p:cNvGrpSpPr>
            <p:nvPr/>
          </p:nvGrpSpPr>
          <p:grpSpPr bwMode="auto">
            <a:xfrm>
              <a:off x="3114077" y="7577018"/>
              <a:ext cx="312944" cy="332659"/>
              <a:chOff x="0" y="0"/>
              <a:chExt cx="1579866" cy="1685211"/>
            </a:xfrm>
          </p:grpSpPr>
          <p:grpSp>
            <p:nvGrpSpPr>
              <p:cNvPr id="237" name="组合 23"/>
              <p:cNvGrpSpPr>
                <a:grpSpLocks/>
              </p:cNvGrpSpPr>
              <p:nvPr/>
            </p:nvGrpSpPr>
            <p:grpSpPr bwMode="auto">
              <a:xfrm>
                <a:off x="0" y="138230"/>
                <a:ext cx="1276851" cy="1546981"/>
                <a:chOff x="0" y="0"/>
                <a:chExt cx="1276851" cy="1546981"/>
              </a:xfrm>
            </p:grpSpPr>
            <p:sp>
              <p:nvSpPr>
                <p:cNvPr id="242" name="等腰三角形 28"/>
                <p:cNvSpPr>
                  <a:spLocks noChangeArrowheads="1"/>
                </p:cNvSpPr>
                <p:nvPr/>
              </p:nvSpPr>
              <p:spPr bwMode="auto">
                <a:xfrm>
                  <a:off x="293490" y="69925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4B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3" name="等腰三角形 29"/>
                <p:cNvSpPr>
                  <a:spLocks noChangeArrowheads="1"/>
                </p:cNvSpPr>
                <p:nvPr/>
              </p:nvSpPr>
              <p:spPr bwMode="auto">
                <a:xfrm rot="3624834">
                  <a:off x="-67818" y="48256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7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4" name="等腰三角形 30"/>
                <p:cNvSpPr>
                  <a:spLocks noChangeArrowheads="1"/>
                </p:cNvSpPr>
                <p:nvPr/>
              </p:nvSpPr>
              <p:spPr bwMode="auto">
                <a:xfrm rot="7249998">
                  <a:off x="-64919" y="67818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83A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38" name="组合 24"/>
              <p:cNvGrpSpPr>
                <a:grpSpLocks/>
              </p:cNvGrpSpPr>
              <p:nvPr/>
            </p:nvGrpSpPr>
            <p:grpSpPr bwMode="auto">
              <a:xfrm flipH="1" flipV="1">
                <a:off x="303015" y="0"/>
                <a:ext cx="1276851" cy="1546981"/>
                <a:chOff x="0" y="0"/>
                <a:chExt cx="1276851" cy="1546981"/>
              </a:xfrm>
            </p:grpSpPr>
            <p:sp>
              <p:nvSpPr>
                <p:cNvPr id="239" name="等腰三角形 25"/>
                <p:cNvSpPr>
                  <a:spLocks noChangeArrowheads="1"/>
                </p:cNvSpPr>
                <p:nvPr/>
              </p:nvSpPr>
              <p:spPr bwMode="auto">
                <a:xfrm>
                  <a:off x="293490" y="69925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4B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0" name="等腰三角形 26"/>
                <p:cNvSpPr>
                  <a:spLocks noChangeArrowheads="1"/>
                </p:cNvSpPr>
                <p:nvPr/>
              </p:nvSpPr>
              <p:spPr bwMode="auto">
                <a:xfrm rot="3624834">
                  <a:off x="-67818" y="48256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7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1" name="等腰三角形 27"/>
                <p:cNvSpPr>
                  <a:spLocks noChangeArrowheads="1"/>
                </p:cNvSpPr>
                <p:nvPr/>
              </p:nvSpPr>
              <p:spPr bwMode="auto">
                <a:xfrm rot="7249998">
                  <a:off x="-64919" y="67818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83A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212" name="组合 211"/>
            <p:cNvGrpSpPr/>
            <p:nvPr/>
          </p:nvGrpSpPr>
          <p:grpSpPr>
            <a:xfrm>
              <a:off x="2774946" y="4405059"/>
              <a:ext cx="11397718" cy="11397718"/>
              <a:chOff x="804839" y="2704271"/>
              <a:chExt cx="10425480" cy="10425480"/>
            </a:xfrm>
          </p:grpSpPr>
          <p:sp>
            <p:nvSpPr>
              <p:cNvPr id="231" name="虚线圆外"/>
              <p:cNvSpPr/>
              <p:nvPr/>
            </p:nvSpPr>
            <p:spPr bwMode="auto">
              <a:xfrm>
                <a:off x="804839" y="2704271"/>
                <a:ext cx="10425480" cy="10425480"/>
              </a:xfrm>
              <a:prstGeom prst="ellipse">
                <a:avLst/>
              </a:prstGeom>
              <a:noFill/>
              <a:ln w="6350" cap="flat" cmpd="sng" algn="ctr">
                <a:solidFill>
                  <a:schemeClr val="bg2">
                    <a:alpha val="27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32" name="椭圆 231"/>
              <p:cNvSpPr/>
              <p:nvPr/>
            </p:nvSpPr>
            <p:spPr bwMode="auto">
              <a:xfrm>
                <a:off x="1811243" y="4675824"/>
                <a:ext cx="151864" cy="151864"/>
              </a:xfrm>
              <a:prstGeom prst="ellipse">
                <a:avLst/>
              </a:prstGeom>
              <a:solidFill>
                <a:schemeClr val="accent2">
                  <a:alpha val="71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33" name="椭圆 232"/>
              <p:cNvSpPr/>
              <p:nvPr/>
            </p:nvSpPr>
            <p:spPr bwMode="auto">
              <a:xfrm>
                <a:off x="8459312" y="3267655"/>
                <a:ext cx="151864" cy="151864"/>
              </a:xfrm>
              <a:prstGeom prst="ellipse">
                <a:avLst/>
              </a:prstGeom>
              <a:solidFill>
                <a:schemeClr val="accent2">
                  <a:alpha val="71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34" name="椭圆 233"/>
              <p:cNvSpPr/>
              <p:nvPr/>
            </p:nvSpPr>
            <p:spPr bwMode="auto">
              <a:xfrm>
                <a:off x="10554214" y="5361682"/>
                <a:ext cx="151864" cy="151864"/>
              </a:xfrm>
              <a:prstGeom prst="ellipse">
                <a:avLst/>
              </a:prstGeom>
              <a:solidFill>
                <a:schemeClr val="accent2">
                  <a:alpha val="71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35" name="椭圆 234"/>
              <p:cNvSpPr/>
              <p:nvPr/>
            </p:nvSpPr>
            <p:spPr bwMode="auto">
              <a:xfrm>
                <a:off x="10059096" y="11055557"/>
                <a:ext cx="151864" cy="151864"/>
              </a:xfrm>
              <a:prstGeom prst="ellipse">
                <a:avLst/>
              </a:prstGeom>
              <a:solidFill>
                <a:schemeClr val="accent2">
                  <a:alpha val="71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236" name="椭圆 235"/>
              <p:cNvSpPr/>
              <p:nvPr/>
            </p:nvSpPr>
            <p:spPr bwMode="auto">
              <a:xfrm>
                <a:off x="2078270" y="11376025"/>
                <a:ext cx="151864" cy="151864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CN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</p:grpSp>
        <p:grpSp>
          <p:nvGrpSpPr>
            <p:cNvPr id="214" name="组合 22"/>
            <p:cNvGrpSpPr>
              <a:grpSpLocks/>
            </p:cNvGrpSpPr>
            <p:nvPr/>
          </p:nvGrpSpPr>
          <p:grpSpPr bwMode="auto">
            <a:xfrm>
              <a:off x="7958582" y="15922844"/>
              <a:ext cx="312944" cy="332659"/>
              <a:chOff x="0" y="0"/>
              <a:chExt cx="1579866" cy="1685211"/>
            </a:xfrm>
          </p:grpSpPr>
          <p:grpSp>
            <p:nvGrpSpPr>
              <p:cNvPr id="215" name="组合 23"/>
              <p:cNvGrpSpPr>
                <a:grpSpLocks/>
              </p:cNvGrpSpPr>
              <p:nvPr/>
            </p:nvGrpSpPr>
            <p:grpSpPr bwMode="auto">
              <a:xfrm>
                <a:off x="0" y="138230"/>
                <a:ext cx="1276851" cy="1546981"/>
                <a:chOff x="0" y="0"/>
                <a:chExt cx="1276851" cy="1546981"/>
              </a:xfrm>
            </p:grpSpPr>
            <p:sp>
              <p:nvSpPr>
                <p:cNvPr id="220" name="等腰三角形 28"/>
                <p:cNvSpPr>
                  <a:spLocks noChangeArrowheads="1"/>
                </p:cNvSpPr>
                <p:nvPr/>
              </p:nvSpPr>
              <p:spPr bwMode="auto">
                <a:xfrm>
                  <a:off x="293490" y="69925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4B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1" name="等腰三角形 29"/>
                <p:cNvSpPr>
                  <a:spLocks noChangeArrowheads="1"/>
                </p:cNvSpPr>
                <p:nvPr/>
              </p:nvSpPr>
              <p:spPr bwMode="auto">
                <a:xfrm rot="3624834">
                  <a:off x="-67818" y="48256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7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22" name="等腰三角形 30"/>
                <p:cNvSpPr>
                  <a:spLocks noChangeArrowheads="1"/>
                </p:cNvSpPr>
                <p:nvPr/>
              </p:nvSpPr>
              <p:spPr bwMode="auto">
                <a:xfrm rot="7249998">
                  <a:off x="-64919" y="67818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83A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216" name="组合 24"/>
              <p:cNvGrpSpPr>
                <a:grpSpLocks/>
              </p:cNvGrpSpPr>
              <p:nvPr/>
            </p:nvGrpSpPr>
            <p:grpSpPr bwMode="auto">
              <a:xfrm flipH="1" flipV="1">
                <a:off x="303015" y="0"/>
                <a:ext cx="1276851" cy="1546981"/>
                <a:chOff x="0" y="0"/>
                <a:chExt cx="1276851" cy="1546981"/>
              </a:xfrm>
            </p:grpSpPr>
            <p:sp>
              <p:nvSpPr>
                <p:cNvPr id="217" name="等腰三角形 25"/>
                <p:cNvSpPr>
                  <a:spLocks noChangeArrowheads="1"/>
                </p:cNvSpPr>
                <p:nvPr/>
              </p:nvSpPr>
              <p:spPr bwMode="auto">
                <a:xfrm>
                  <a:off x="293490" y="69925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54B89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8" name="等腰三角形 26"/>
                <p:cNvSpPr>
                  <a:spLocks noChangeArrowheads="1"/>
                </p:cNvSpPr>
                <p:nvPr/>
              </p:nvSpPr>
              <p:spPr bwMode="auto">
                <a:xfrm rot="3624834">
                  <a:off x="-67818" y="482566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75A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9" name="等腰三角形 27"/>
                <p:cNvSpPr>
                  <a:spLocks noChangeArrowheads="1"/>
                </p:cNvSpPr>
                <p:nvPr/>
              </p:nvSpPr>
              <p:spPr bwMode="auto">
                <a:xfrm rot="7249998">
                  <a:off x="-64919" y="67818"/>
                  <a:ext cx="983361" cy="84772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283A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2539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Rot by="21600000">
                                      <p:cBhvr>
                                        <p:cTn id="6" dur="120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Rot by="21600000">
                                      <p:cBhvr>
                                        <p:cTn id="8" dur="98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9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2" dur="78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43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5" r:id="rId2"/>
    <p:sldLayoutId id="2147483798" r:id="rId3"/>
    <p:sldLayoutId id="2147483799" r:id="rId4"/>
  </p:sldLayoutIdLst>
  <p:txStyles>
    <p:titleStyle>
      <a:lvl1pPr algn="l" defTabSz="624078" rtl="0" eaLnBrk="1" latinLnBrk="0" hangingPunct="1">
        <a:spcBef>
          <a:spcPct val="0"/>
        </a:spcBef>
        <a:buNone/>
        <a:defRPr sz="4914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68059" indent="-468059" algn="l" defTabSz="624078" rtl="0" eaLnBrk="1" latinLnBrk="0" hangingPunct="1">
        <a:spcBef>
          <a:spcPts val="136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5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014127" indent="-390049" algn="l" defTabSz="624078" rtl="0" eaLnBrk="1" latinLnBrk="0" hangingPunct="1">
        <a:spcBef>
          <a:spcPts val="136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60195" indent="-312039" algn="l" defTabSz="624078" rtl="0" eaLnBrk="1" latinLnBrk="0" hangingPunct="1">
        <a:spcBef>
          <a:spcPts val="136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1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84273" indent="-312039" algn="l" defTabSz="624078" rtl="0" eaLnBrk="1" latinLnBrk="0" hangingPunct="1">
        <a:spcBef>
          <a:spcPts val="136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808351" indent="-312039" algn="l" defTabSz="624078" rtl="0" eaLnBrk="1" latinLnBrk="0" hangingPunct="1">
        <a:spcBef>
          <a:spcPts val="136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432429" indent="-312039" algn="l" defTabSz="624078" rtl="0" eaLnBrk="1" latinLnBrk="0" hangingPunct="1">
        <a:spcBef>
          <a:spcPts val="136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056507" indent="-312039" algn="l" defTabSz="624078" rtl="0" eaLnBrk="1" latinLnBrk="0" hangingPunct="1">
        <a:spcBef>
          <a:spcPts val="136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680585" indent="-312039" algn="l" defTabSz="624078" rtl="0" eaLnBrk="1" latinLnBrk="0" hangingPunct="1">
        <a:spcBef>
          <a:spcPts val="136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304663" indent="-312039" algn="l" defTabSz="624078" rtl="0" eaLnBrk="1" latinLnBrk="0" hangingPunct="1">
        <a:spcBef>
          <a:spcPts val="1365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38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24078" rtl="0" eaLnBrk="1" latinLnBrk="0" hangingPunct="1">
        <a:defRPr sz="2457" kern="1200">
          <a:solidFill>
            <a:schemeClr val="tx1"/>
          </a:solidFill>
          <a:latin typeface="+mn-lt"/>
          <a:ea typeface="+mn-ea"/>
          <a:cs typeface="+mn-cs"/>
        </a:defRPr>
      </a:lvl1pPr>
      <a:lvl2pPr marL="624078" algn="l" defTabSz="624078" rtl="0" eaLnBrk="1" latinLnBrk="0" hangingPunct="1">
        <a:defRPr sz="2457" kern="1200">
          <a:solidFill>
            <a:schemeClr val="tx1"/>
          </a:solidFill>
          <a:latin typeface="+mn-lt"/>
          <a:ea typeface="+mn-ea"/>
          <a:cs typeface="+mn-cs"/>
        </a:defRPr>
      </a:lvl2pPr>
      <a:lvl3pPr marL="1248156" algn="l" defTabSz="624078" rtl="0" eaLnBrk="1" latinLnBrk="0" hangingPunct="1">
        <a:defRPr sz="2457" kern="1200">
          <a:solidFill>
            <a:schemeClr val="tx1"/>
          </a:solidFill>
          <a:latin typeface="+mn-lt"/>
          <a:ea typeface="+mn-ea"/>
          <a:cs typeface="+mn-cs"/>
        </a:defRPr>
      </a:lvl3pPr>
      <a:lvl4pPr marL="1872234" algn="l" defTabSz="624078" rtl="0" eaLnBrk="1" latinLnBrk="0" hangingPunct="1">
        <a:defRPr sz="2457" kern="1200">
          <a:solidFill>
            <a:schemeClr val="tx1"/>
          </a:solidFill>
          <a:latin typeface="+mn-lt"/>
          <a:ea typeface="+mn-ea"/>
          <a:cs typeface="+mn-cs"/>
        </a:defRPr>
      </a:lvl4pPr>
      <a:lvl5pPr marL="2496312" algn="l" defTabSz="624078" rtl="0" eaLnBrk="1" latinLnBrk="0" hangingPunct="1">
        <a:defRPr sz="2457" kern="1200">
          <a:solidFill>
            <a:schemeClr val="tx1"/>
          </a:solidFill>
          <a:latin typeface="+mn-lt"/>
          <a:ea typeface="+mn-ea"/>
          <a:cs typeface="+mn-cs"/>
        </a:defRPr>
      </a:lvl5pPr>
      <a:lvl6pPr marL="3120390" algn="l" defTabSz="624078" rtl="0" eaLnBrk="1" latinLnBrk="0" hangingPunct="1">
        <a:defRPr sz="2457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algn="l" defTabSz="624078" rtl="0" eaLnBrk="1" latinLnBrk="0" hangingPunct="1">
        <a:defRPr sz="2457" kern="1200">
          <a:solidFill>
            <a:schemeClr val="tx1"/>
          </a:solidFill>
          <a:latin typeface="+mn-lt"/>
          <a:ea typeface="+mn-ea"/>
          <a:cs typeface="+mn-cs"/>
        </a:defRPr>
      </a:lvl7pPr>
      <a:lvl8pPr marL="4368546" algn="l" defTabSz="624078" rtl="0" eaLnBrk="1" latinLnBrk="0" hangingPunct="1">
        <a:defRPr sz="2457" kern="1200">
          <a:solidFill>
            <a:schemeClr val="tx1"/>
          </a:solidFill>
          <a:latin typeface="+mn-lt"/>
          <a:ea typeface="+mn-ea"/>
          <a:cs typeface="+mn-cs"/>
        </a:defRPr>
      </a:lvl8pPr>
      <a:lvl9pPr marL="4992624" algn="l" defTabSz="624078" rtl="0" eaLnBrk="1" latinLnBrk="0" hangingPunct="1">
        <a:defRPr sz="2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7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1557"/>
            <a:ext cx="16922751" cy="9373044"/>
            <a:chOff x="0" y="-8467"/>
            <a:chExt cx="12192000" cy="686646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图片 2" descr="图片包含 鸟, 监控, 灯光, 绿色&#10;&#10;描述已自动生成">
            <a:extLst>
              <a:ext uri="{FF2B5EF4-FFF2-40B4-BE49-F238E27FC236}">
                <a16:creationId xmlns:a16="http://schemas.microsoft.com/office/drawing/2014/main" id="{98E138CD-FD09-47FE-B4E9-731DE57161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4183">
            <a:off x="4863246" y="1275257"/>
            <a:ext cx="4503902" cy="4503902"/>
          </a:xfrm>
          <a:prstGeom prst="rect">
            <a:avLst/>
          </a:prstGeom>
        </p:spPr>
      </p:pic>
      <p:sp>
        <p:nvSpPr>
          <p:cNvPr id="33" name="文本框 9"/>
          <p:cNvSpPr txBox="1"/>
          <p:nvPr/>
        </p:nvSpPr>
        <p:spPr>
          <a:xfrm>
            <a:off x="3145822" y="4152074"/>
            <a:ext cx="11503961" cy="14965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1" algn="ctr" defTabSz="457200">
              <a:spcAft>
                <a:spcPts val="600"/>
              </a:spcAft>
            </a:pPr>
            <a:r>
              <a:rPr lang="zh-CN" altLang="en-US" sz="6000" b="1" kern="1200" spc="552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商业计划书</a:t>
            </a:r>
          </a:p>
        </p:txBody>
      </p:sp>
      <p:sp>
        <p:nvSpPr>
          <p:cNvPr id="2" name="文本框 9">
            <a:extLst>
              <a:ext uri="{FF2B5EF4-FFF2-40B4-BE49-F238E27FC236}">
                <a16:creationId xmlns:a16="http://schemas.microsoft.com/office/drawing/2014/main" id="{786122E1-9825-4AF6-A511-435FE0A2D9E8}"/>
              </a:ext>
            </a:extLst>
          </p:cNvPr>
          <p:cNvSpPr txBox="1"/>
          <p:nvPr/>
        </p:nvSpPr>
        <p:spPr>
          <a:xfrm>
            <a:off x="1771585" y="2839667"/>
            <a:ext cx="11503961" cy="14965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lvl="1" algn="ctr" defTabSz="457200">
              <a:spcAft>
                <a:spcPts val="600"/>
              </a:spcAft>
            </a:pPr>
            <a:r>
              <a:rPr lang="zh-CN" altLang="en-US" sz="9600" b="1" kern="1200" spc="552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+mj-cs"/>
              </a:rPr>
              <a:t>楫墨</a:t>
            </a:r>
          </a:p>
        </p:txBody>
      </p:sp>
    </p:spTree>
    <p:extLst>
      <p:ext uri="{BB962C8B-B14F-4D97-AF65-F5344CB8AC3E}">
        <p14:creationId xmlns:p14="http://schemas.microsoft.com/office/powerpoint/2010/main" val="21605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竞争对手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5140D2F-755C-4C28-810F-351687E5D47A}"/>
              </a:ext>
            </a:extLst>
          </p:cNvPr>
          <p:cNvGrpSpPr/>
          <p:nvPr/>
        </p:nvGrpSpPr>
        <p:grpSpPr>
          <a:xfrm>
            <a:off x="324471" y="114300"/>
            <a:ext cx="746572" cy="661016"/>
            <a:chOff x="2098676" y="7219950"/>
            <a:chExt cx="1163637" cy="1030288"/>
          </a:xfrm>
          <a:solidFill>
            <a:schemeClr val="accent5"/>
          </a:solidFill>
        </p:grpSpPr>
        <p:sp>
          <p:nvSpPr>
            <p:cNvPr id="6" name="Freeform 13">
              <a:extLst>
                <a:ext uri="{FF2B5EF4-FFF2-40B4-BE49-F238E27FC236}">
                  <a16:creationId xmlns:a16="http://schemas.microsoft.com/office/drawing/2014/main" id="{FB6260CE-D695-45BB-9382-BA8FEE369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676" y="7575550"/>
              <a:ext cx="258763" cy="236538"/>
            </a:xfrm>
            <a:custGeom>
              <a:avLst/>
              <a:gdLst>
                <a:gd name="T0" fmla="*/ 68 w 69"/>
                <a:gd name="T1" fmla="*/ 32 h 63"/>
                <a:gd name="T2" fmla="*/ 53 w 69"/>
                <a:gd name="T3" fmla="*/ 59 h 63"/>
                <a:gd name="T4" fmla="*/ 45 w 69"/>
                <a:gd name="T5" fmla="*/ 62 h 63"/>
                <a:gd name="T6" fmla="*/ 4 w 69"/>
                <a:gd name="T7" fmla="*/ 39 h 63"/>
                <a:gd name="T8" fmla="*/ 2 w 69"/>
                <a:gd name="T9" fmla="*/ 31 h 63"/>
                <a:gd name="T10" fmla="*/ 17 w 69"/>
                <a:gd name="T11" fmla="*/ 4 h 63"/>
                <a:gd name="T12" fmla="*/ 24 w 69"/>
                <a:gd name="T13" fmla="*/ 2 h 63"/>
                <a:gd name="T14" fmla="*/ 66 w 69"/>
                <a:gd name="T15" fmla="*/ 25 h 63"/>
                <a:gd name="T16" fmla="*/ 68 w 69"/>
                <a:gd name="T17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3">
                  <a:moveTo>
                    <a:pt x="68" y="32"/>
                  </a:moveTo>
                  <a:cubicBezTo>
                    <a:pt x="53" y="59"/>
                    <a:pt x="53" y="59"/>
                    <a:pt x="53" y="59"/>
                  </a:cubicBezTo>
                  <a:cubicBezTo>
                    <a:pt x="51" y="62"/>
                    <a:pt x="48" y="63"/>
                    <a:pt x="45" y="6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8"/>
                    <a:pt x="0" y="34"/>
                    <a:pt x="2" y="3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2" y="0"/>
                    <a:pt x="24" y="2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8" y="26"/>
                    <a:pt x="69" y="30"/>
                    <a:pt x="6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C22C32CA-8491-4544-8AE1-DBA0E1E15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1" y="7639050"/>
              <a:ext cx="193675" cy="112713"/>
            </a:xfrm>
            <a:custGeom>
              <a:avLst/>
              <a:gdLst>
                <a:gd name="T0" fmla="*/ 26 w 52"/>
                <a:gd name="T1" fmla="*/ 19 h 30"/>
                <a:gd name="T2" fmla="*/ 22 w 52"/>
                <a:gd name="T3" fmla="*/ 17 h 30"/>
                <a:gd name="T4" fmla="*/ 1 w 52"/>
                <a:gd name="T5" fmla="*/ 0 h 30"/>
                <a:gd name="T6" fmla="*/ 0 w 52"/>
                <a:gd name="T7" fmla="*/ 1 h 30"/>
                <a:gd name="T8" fmla="*/ 19 w 52"/>
                <a:gd name="T9" fmla="*/ 17 h 30"/>
                <a:gd name="T10" fmla="*/ 17 w 52"/>
                <a:gd name="T11" fmla="*/ 20 h 30"/>
                <a:gd name="T12" fmla="*/ 25 w 52"/>
                <a:gd name="T13" fmla="*/ 25 h 30"/>
                <a:gd name="T14" fmla="*/ 27 w 52"/>
                <a:gd name="T15" fmla="*/ 21 h 30"/>
                <a:gd name="T16" fmla="*/ 27 w 52"/>
                <a:gd name="T17" fmla="*/ 21 h 30"/>
                <a:gd name="T18" fmla="*/ 51 w 52"/>
                <a:gd name="T19" fmla="*/ 30 h 30"/>
                <a:gd name="T20" fmla="*/ 52 w 52"/>
                <a:gd name="T21" fmla="*/ 28 h 30"/>
                <a:gd name="T22" fmla="*/ 26 w 52"/>
                <a:gd name="T23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0">
                  <a:moveTo>
                    <a:pt x="26" y="19"/>
                  </a:moveTo>
                  <a:cubicBezTo>
                    <a:pt x="25" y="19"/>
                    <a:pt x="23" y="17"/>
                    <a:pt x="22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B8C9ABDB-8EB3-4AED-8F94-7ADCA668A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613" y="7578725"/>
              <a:ext cx="82550" cy="65088"/>
            </a:xfrm>
            <a:custGeom>
              <a:avLst/>
              <a:gdLst>
                <a:gd name="T0" fmla="*/ 19 w 22"/>
                <a:gd name="T1" fmla="*/ 17 h 17"/>
                <a:gd name="T2" fmla="*/ 17 w 22"/>
                <a:gd name="T3" fmla="*/ 15 h 17"/>
                <a:gd name="T4" fmla="*/ 18 w 22"/>
                <a:gd name="T5" fmla="*/ 12 h 17"/>
                <a:gd name="T6" fmla="*/ 17 w 22"/>
                <a:gd name="T7" fmla="*/ 9 h 17"/>
                <a:gd name="T8" fmla="*/ 7 w 22"/>
                <a:gd name="T9" fmla="*/ 4 h 17"/>
                <a:gd name="T10" fmla="*/ 4 w 22"/>
                <a:gd name="T11" fmla="*/ 4 h 17"/>
                <a:gd name="T12" fmla="*/ 2 w 22"/>
                <a:gd name="T13" fmla="*/ 7 h 17"/>
                <a:gd name="T14" fmla="*/ 0 w 22"/>
                <a:gd name="T15" fmla="*/ 6 h 17"/>
                <a:gd name="T16" fmla="*/ 1 w 22"/>
                <a:gd name="T17" fmla="*/ 3 h 17"/>
                <a:gd name="T18" fmla="*/ 9 w 22"/>
                <a:gd name="T19" fmla="*/ 1 h 17"/>
                <a:gd name="T20" fmla="*/ 18 w 22"/>
                <a:gd name="T21" fmla="*/ 7 h 17"/>
                <a:gd name="T22" fmla="*/ 21 w 22"/>
                <a:gd name="T23" fmla="*/ 14 h 17"/>
                <a:gd name="T24" fmla="*/ 19 w 22"/>
                <a:gd name="T2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7">
                  <a:moveTo>
                    <a:pt x="19" y="17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8" y="10"/>
                    <a:pt x="17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4" y="4"/>
                    <a:pt x="4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6" y="0"/>
                    <a:pt x="9" y="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1" y="8"/>
                    <a:pt x="22" y="12"/>
                    <a:pt x="21" y="14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802F94ED-A144-48E3-B1FB-A94458CBD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551" y="7219950"/>
              <a:ext cx="596900" cy="760413"/>
            </a:xfrm>
            <a:custGeom>
              <a:avLst/>
              <a:gdLst>
                <a:gd name="T0" fmla="*/ 138 w 159"/>
                <a:gd name="T1" fmla="*/ 79 h 203"/>
                <a:gd name="T2" fmla="*/ 159 w 159"/>
                <a:gd name="T3" fmla="*/ 38 h 203"/>
                <a:gd name="T4" fmla="*/ 139 w 159"/>
                <a:gd name="T5" fmla="*/ 28 h 203"/>
                <a:gd name="T6" fmla="*/ 124 w 159"/>
                <a:gd name="T7" fmla="*/ 57 h 203"/>
                <a:gd name="T8" fmla="*/ 89 w 159"/>
                <a:gd name="T9" fmla="*/ 57 h 203"/>
                <a:gd name="T10" fmla="*/ 105 w 159"/>
                <a:gd name="T11" fmla="*/ 30 h 203"/>
                <a:gd name="T12" fmla="*/ 75 w 159"/>
                <a:gd name="T13" fmla="*/ 0 h 203"/>
                <a:gd name="T14" fmla="*/ 45 w 159"/>
                <a:gd name="T15" fmla="*/ 30 h 203"/>
                <a:gd name="T16" fmla="*/ 61 w 159"/>
                <a:gd name="T17" fmla="*/ 57 h 203"/>
                <a:gd name="T18" fmla="*/ 21 w 159"/>
                <a:gd name="T19" fmla="*/ 57 h 203"/>
                <a:gd name="T20" fmla="*/ 0 w 159"/>
                <a:gd name="T21" fmla="*/ 98 h 203"/>
                <a:gd name="T22" fmla="*/ 20 w 159"/>
                <a:gd name="T23" fmla="*/ 108 h 203"/>
                <a:gd name="T24" fmla="*/ 35 w 159"/>
                <a:gd name="T25" fmla="*/ 79 h 203"/>
                <a:gd name="T26" fmla="*/ 52 w 159"/>
                <a:gd name="T27" fmla="*/ 79 h 203"/>
                <a:gd name="T28" fmla="*/ 52 w 159"/>
                <a:gd name="T29" fmla="*/ 79 h 203"/>
                <a:gd name="T30" fmla="*/ 52 w 159"/>
                <a:gd name="T31" fmla="*/ 142 h 203"/>
                <a:gd name="T32" fmla="*/ 52 w 159"/>
                <a:gd name="T33" fmla="*/ 142 h 203"/>
                <a:gd name="T34" fmla="*/ 44 w 159"/>
                <a:gd name="T35" fmla="*/ 158 h 203"/>
                <a:gd name="T36" fmla="*/ 8 w 159"/>
                <a:gd name="T37" fmla="*/ 185 h 203"/>
                <a:gd name="T38" fmla="*/ 21 w 159"/>
                <a:gd name="T39" fmla="*/ 203 h 203"/>
                <a:gd name="T40" fmla="*/ 62 w 159"/>
                <a:gd name="T41" fmla="*/ 173 h 203"/>
                <a:gd name="T42" fmla="*/ 62 w 159"/>
                <a:gd name="T43" fmla="*/ 173 h 203"/>
                <a:gd name="T44" fmla="*/ 76 w 159"/>
                <a:gd name="T45" fmla="*/ 142 h 203"/>
                <a:gd name="T46" fmla="*/ 115 w 159"/>
                <a:gd name="T47" fmla="*/ 142 h 203"/>
                <a:gd name="T48" fmla="*/ 115 w 159"/>
                <a:gd name="T49" fmla="*/ 171 h 203"/>
                <a:gd name="T50" fmla="*/ 138 w 159"/>
                <a:gd name="T51" fmla="*/ 171 h 203"/>
                <a:gd name="T52" fmla="*/ 138 w 159"/>
                <a:gd name="T53" fmla="*/ 120 h 203"/>
                <a:gd name="T54" fmla="*/ 100 w 159"/>
                <a:gd name="T55" fmla="*/ 120 h 203"/>
                <a:gd name="T56" fmla="*/ 100 w 159"/>
                <a:gd name="T57" fmla="*/ 79 h 203"/>
                <a:gd name="T58" fmla="*/ 138 w 159"/>
                <a:gd name="T59" fmla="*/ 7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9" h="203">
                  <a:moveTo>
                    <a:pt x="138" y="79"/>
                  </a:moveTo>
                  <a:cubicBezTo>
                    <a:pt x="159" y="38"/>
                    <a:pt x="159" y="38"/>
                    <a:pt x="159" y="3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9" y="52"/>
                    <a:pt x="105" y="42"/>
                    <a:pt x="105" y="30"/>
                  </a:cubicBezTo>
                  <a:cubicBezTo>
                    <a:pt x="105" y="13"/>
                    <a:pt x="92" y="0"/>
                    <a:pt x="75" y="0"/>
                  </a:cubicBezTo>
                  <a:cubicBezTo>
                    <a:pt x="59" y="0"/>
                    <a:pt x="45" y="13"/>
                    <a:pt x="45" y="30"/>
                  </a:cubicBezTo>
                  <a:cubicBezTo>
                    <a:pt x="45" y="41"/>
                    <a:pt x="52" y="52"/>
                    <a:pt x="6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8" y="185"/>
                    <a:pt x="8" y="185"/>
                    <a:pt x="8" y="185"/>
                  </a:cubicBezTo>
                  <a:cubicBezTo>
                    <a:pt x="21" y="203"/>
                    <a:pt x="21" y="203"/>
                    <a:pt x="21" y="203"/>
                  </a:cubicBezTo>
                  <a:cubicBezTo>
                    <a:pt x="62" y="173"/>
                    <a:pt x="62" y="173"/>
                    <a:pt x="62" y="173"/>
                  </a:cubicBezTo>
                  <a:cubicBezTo>
                    <a:pt x="62" y="173"/>
                    <a:pt x="62" y="173"/>
                    <a:pt x="62" y="173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115" y="142"/>
                    <a:pt x="115" y="142"/>
                    <a:pt x="115" y="142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38" y="171"/>
                    <a:pt x="138" y="171"/>
                    <a:pt x="138" y="171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0" y="79"/>
                    <a:pt x="100" y="79"/>
                    <a:pt x="100" y="79"/>
                  </a:cubicBezTo>
                  <a:lnTo>
                    <a:pt x="138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Line 17">
              <a:extLst>
                <a:ext uri="{FF2B5EF4-FFF2-40B4-BE49-F238E27FC236}">
                  <a16:creationId xmlns:a16="http://schemas.microsoft.com/office/drawing/2014/main" id="{2989D486-E930-4ED7-9DB5-5DFDBBA767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213" y="812641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18">
              <a:extLst>
                <a:ext uri="{FF2B5EF4-FFF2-40B4-BE49-F238E27FC236}">
                  <a16:creationId xmlns:a16="http://schemas.microsoft.com/office/drawing/2014/main" id="{EFC0C774-66DE-4A0C-803A-C88A38AD4A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213" y="812641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F496CC1A-7B1F-4C48-9FEA-1686567C5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163" y="8085138"/>
              <a:ext cx="29686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A71AAB56-49A7-4898-8318-0317BB55A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588" y="7927975"/>
              <a:ext cx="300038" cy="322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DF51457C-A828-49BD-B383-1275580A5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38" y="7561263"/>
              <a:ext cx="434975" cy="688975"/>
            </a:xfrm>
            <a:custGeom>
              <a:avLst/>
              <a:gdLst>
                <a:gd name="T0" fmla="*/ 274 w 274"/>
                <a:gd name="T1" fmla="*/ 137 h 434"/>
                <a:gd name="T2" fmla="*/ 137 w 274"/>
                <a:gd name="T3" fmla="*/ 0 h 434"/>
                <a:gd name="T4" fmla="*/ 0 w 274"/>
                <a:gd name="T5" fmla="*/ 137 h 434"/>
                <a:gd name="T6" fmla="*/ 42 w 274"/>
                <a:gd name="T7" fmla="*/ 137 h 434"/>
                <a:gd name="T8" fmla="*/ 42 w 274"/>
                <a:gd name="T9" fmla="*/ 434 h 434"/>
                <a:gd name="T10" fmla="*/ 231 w 274"/>
                <a:gd name="T11" fmla="*/ 434 h 434"/>
                <a:gd name="T12" fmla="*/ 231 w 274"/>
                <a:gd name="T13" fmla="*/ 137 h 434"/>
                <a:gd name="T14" fmla="*/ 274 w 274"/>
                <a:gd name="T15" fmla="*/ 137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434">
                  <a:moveTo>
                    <a:pt x="274" y="137"/>
                  </a:moveTo>
                  <a:lnTo>
                    <a:pt x="137" y="0"/>
                  </a:lnTo>
                  <a:lnTo>
                    <a:pt x="0" y="137"/>
                  </a:lnTo>
                  <a:lnTo>
                    <a:pt x="42" y="137"/>
                  </a:lnTo>
                  <a:lnTo>
                    <a:pt x="42" y="434"/>
                  </a:lnTo>
                  <a:lnTo>
                    <a:pt x="231" y="434"/>
                  </a:lnTo>
                  <a:lnTo>
                    <a:pt x="231" y="137"/>
                  </a:lnTo>
                  <a:lnTo>
                    <a:pt x="274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26D94F28-F967-4463-BA04-227A55D130C8}"/>
              </a:ext>
            </a:extLst>
          </p:cNvPr>
          <p:cNvSpPr txBox="1"/>
          <p:nvPr/>
        </p:nvSpPr>
        <p:spPr>
          <a:xfrm>
            <a:off x="791970" y="1584400"/>
            <a:ext cx="15167196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截止至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2017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月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15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日，国内医疗人工智能公司累计融资额超过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180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亿，相关企业主要有阿里巴巴、腾讯、百度、科大讯飞、华大基因等。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1CD79-8A65-45C2-8076-FCB2FFF9FE98}"/>
              </a:ext>
            </a:extLst>
          </p:cNvPr>
          <p:cNvSpPr txBox="1">
            <a:spLocks/>
          </p:cNvSpPr>
          <p:nvPr/>
        </p:nvSpPr>
        <p:spPr bwMode="auto">
          <a:xfrm>
            <a:off x="5487082" y="7074061"/>
            <a:ext cx="6224480" cy="2416859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竞争企业的共同点就如之前所描述的现有 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产品上市的短板。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654363-D65F-453B-BB8E-ACE40E4162CE}"/>
              </a:ext>
            </a:extLst>
          </p:cNvPr>
          <p:cNvSpPr/>
          <p:nvPr/>
        </p:nvSpPr>
        <p:spPr>
          <a:xfrm>
            <a:off x="4662400" y="6844550"/>
            <a:ext cx="7687183" cy="2254899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0489B89-25E2-4C76-A558-36D447180A45}"/>
              </a:ext>
            </a:extLst>
          </p:cNvPr>
          <p:cNvSpPr/>
          <p:nvPr/>
        </p:nvSpPr>
        <p:spPr>
          <a:xfrm rot="16200000">
            <a:off x="3888528" y="7605721"/>
            <a:ext cx="2267600" cy="7198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11F7971-D2BD-49A3-9F04-3575724F4A47}"/>
              </a:ext>
            </a:extLst>
          </p:cNvPr>
          <p:cNvSpPr txBox="1">
            <a:spLocks/>
          </p:cNvSpPr>
          <p:nvPr/>
        </p:nvSpPr>
        <p:spPr bwMode="auto">
          <a:xfrm>
            <a:off x="1910088" y="7100434"/>
            <a:ext cx="6224480" cy="2416859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然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BC0B05A-9852-44F3-96D5-A434DBD06B45}"/>
              </a:ext>
            </a:extLst>
          </p:cNvPr>
          <p:cNvSpPr txBox="1">
            <a:spLocks/>
          </p:cNvSpPr>
          <p:nvPr/>
        </p:nvSpPr>
        <p:spPr bwMode="auto">
          <a:xfrm>
            <a:off x="1903143" y="7776019"/>
            <a:ext cx="6224480" cy="2416859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C8ACCD-5D2F-4DC0-A7F6-8DA6CBE0F940}"/>
              </a:ext>
            </a:extLst>
          </p:cNvPr>
          <p:cNvSpPr/>
          <p:nvPr/>
        </p:nvSpPr>
        <p:spPr>
          <a:xfrm rot="16200000">
            <a:off x="10855855" y="7605721"/>
            <a:ext cx="2267600" cy="7198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500FF84-4517-4870-A6DB-73C30B4D8BDD}"/>
              </a:ext>
            </a:extLst>
          </p:cNvPr>
          <p:cNvGrpSpPr/>
          <p:nvPr/>
        </p:nvGrpSpPr>
        <p:grpSpPr>
          <a:xfrm>
            <a:off x="936275" y="3488837"/>
            <a:ext cx="2489156" cy="3039946"/>
            <a:chOff x="757393" y="3513006"/>
            <a:chExt cx="2489156" cy="3039946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795E62D-2201-49DE-A507-EC76D0D62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9921" y="3782490"/>
              <a:ext cx="1418865" cy="970286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F979655-33B4-4693-8AB9-BD9FE77EEA3D}"/>
                </a:ext>
              </a:extLst>
            </p:cNvPr>
            <p:cNvSpPr txBox="1"/>
            <p:nvPr/>
          </p:nvSpPr>
          <p:spPr>
            <a:xfrm>
              <a:off x="757393" y="5124726"/>
              <a:ext cx="2489156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基于云计算，阿里云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ET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医疗大脑做医生助手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546B0DA-3504-4672-B78A-E4DBDF167337}"/>
                </a:ext>
              </a:extLst>
            </p:cNvPr>
            <p:cNvSpPr/>
            <p:nvPr/>
          </p:nvSpPr>
          <p:spPr>
            <a:xfrm>
              <a:off x="799099" y="3513006"/>
              <a:ext cx="2333684" cy="3039946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84D9A37B-1159-46A5-8347-EBE90993D940}"/>
              </a:ext>
            </a:extLst>
          </p:cNvPr>
          <p:cNvGrpSpPr/>
          <p:nvPr/>
        </p:nvGrpSpPr>
        <p:grpSpPr>
          <a:xfrm>
            <a:off x="4088257" y="3482763"/>
            <a:ext cx="2333684" cy="3039946"/>
            <a:chOff x="3700510" y="3488837"/>
            <a:chExt cx="2333684" cy="303994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4D6429C-5252-479F-8711-45AF813FC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782" y="3797977"/>
              <a:ext cx="1421897" cy="954799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982B285-5D58-4C70-826A-2F3DCC1FF43B}"/>
                </a:ext>
              </a:extLst>
            </p:cNvPr>
            <p:cNvSpPr txBox="1"/>
            <p:nvPr/>
          </p:nvSpPr>
          <p:spPr>
            <a:xfrm>
              <a:off x="3753403" y="5100265"/>
              <a:ext cx="22278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打造百度医疗大脑，建立医疗智能平台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DFCD8BD5-6107-4B3C-B4F9-45DC6E75334A}"/>
                </a:ext>
              </a:extLst>
            </p:cNvPr>
            <p:cNvSpPr/>
            <p:nvPr/>
          </p:nvSpPr>
          <p:spPr>
            <a:xfrm>
              <a:off x="3700510" y="3488837"/>
              <a:ext cx="2333684" cy="3039946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81E33E5-BD38-4419-9D29-7D9C3735957C}"/>
              </a:ext>
            </a:extLst>
          </p:cNvPr>
          <p:cNvGrpSpPr/>
          <p:nvPr/>
        </p:nvGrpSpPr>
        <p:grpSpPr>
          <a:xfrm>
            <a:off x="7227232" y="3495266"/>
            <a:ext cx="2333684" cy="3039946"/>
            <a:chOff x="6744383" y="3488837"/>
            <a:chExt cx="2333684" cy="303994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6EE68E1-8DD8-4046-848F-7D40842A6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5721" y="3494702"/>
              <a:ext cx="1970402" cy="1299772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E72300F-589D-42C1-8456-675EA8874AFB}"/>
                </a:ext>
              </a:extLst>
            </p:cNvPr>
            <p:cNvSpPr txBox="1"/>
            <p:nvPr/>
          </p:nvSpPr>
          <p:spPr>
            <a:xfrm>
              <a:off x="6850169" y="5124726"/>
              <a:ext cx="22278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全方位投资，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AI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医学影像产品首先落地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A46D2B5E-42D2-4842-A4A0-FEB6BB086F72}"/>
                </a:ext>
              </a:extLst>
            </p:cNvPr>
            <p:cNvSpPr/>
            <p:nvPr/>
          </p:nvSpPr>
          <p:spPr>
            <a:xfrm>
              <a:off x="6744383" y="3488837"/>
              <a:ext cx="2333684" cy="3039946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5BCEE43-7BEB-46E0-A752-BA355A00E615}"/>
              </a:ext>
            </a:extLst>
          </p:cNvPr>
          <p:cNvGrpSpPr/>
          <p:nvPr/>
        </p:nvGrpSpPr>
        <p:grpSpPr>
          <a:xfrm>
            <a:off x="10455401" y="3489710"/>
            <a:ext cx="2333684" cy="3039946"/>
            <a:chOff x="10150587" y="3454343"/>
            <a:chExt cx="2333684" cy="3039946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3701FBC-0F78-41AB-B553-9881E3EE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3583" y="3513006"/>
              <a:ext cx="1970402" cy="1320297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A7E7B26-D055-4B7F-9AA9-4AAEDAF71BE9}"/>
                </a:ext>
              </a:extLst>
            </p:cNvPr>
            <p:cNvSpPr txBox="1"/>
            <p:nvPr/>
          </p:nvSpPr>
          <p:spPr>
            <a:xfrm>
              <a:off x="10150587" y="5124726"/>
              <a:ext cx="22278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凭借人工智能技术优势，入局</a:t>
              </a:r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AI+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医疗领域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12F80F0-FE98-4877-900C-0A2E8D176FF1}"/>
                </a:ext>
              </a:extLst>
            </p:cNvPr>
            <p:cNvSpPr/>
            <p:nvPr/>
          </p:nvSpPr>
          <p:spPr>
            <a:xfrm>
              <a:off x="10150587" y="3454343"/>
              <a:ext cx="2333684" cy="3039946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66257897-D646-4907-BE6E-248FE040F6F7}"/>
              </a:ext>
            </a:extLst>
          </p:cNvPr>
          <p:cNvGrpSpPr/>
          <p:nvPr/>
        </p:nvGrpSpPr>
        <p:grpSpPr>
          <a:xfrm>
            <a:off x="13611085" y="3510929"/>
            <a:ext cx="2333684" cy="3089633"/>
            <a:chOff x="13465044" y="3454343"/>
            <a:chExt cx="2333684" cy="308963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9D994561-BC18-435C-A926-3D2612D30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1307" y="3782490"/>
              <a:ext cx="1418865" cy="845725"/>
            </a:xfrm>
            <a:prstGeom prst="rect">
              <a:avLst/>
            </a:prstGeom>
          </p:spPr>
        </p:pic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2B3D0D83-4880-48F2-B8FC-976560091281}"/>
                </a:ext>
              </a:extLst>
            </p:cNvPr>
            <p:cNvSpPr txBox="1"/>
            <p:nvPr/>
          </p:nvSpPr>
          <p:spPr>
            <a:xfrm>
              <a:off x="13556791" y="4974316"/>
              <a:ext cx="222789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将人工智能与基因测序相结合，布局精准医疗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E214AB7C-22D0-4B60-AB02-B9550CBC6CD3}"/>
                </a:ext>
              </a:extLst>
            </p:cNvPr>
            <p:cNvSpPr/>
            <p:nvPr/>
          </p:nvSpPr>
          <p:spPr>
            <a:xfrm>
              <a:off x="13465044" y="3454343"/>
              <a:ext cx="2333684" cy="3039946"/>
            </a:xfrm>
            <a:prstGeom prst="rect">
              <a:avLst/>
            </a:prstGeom>
            <a:noFill/>
            <a:ln w="31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01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财务分析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5C5399-5FB4-496E-B138-E0801A9AFD34}"/>
              </a:ext>
            </a:extLst>
          </p:cNvPr>
          <p:cNvGrpSpPr/>
          <p:nvPr/>
        </p:nvGrpSpPr>
        <p:grpSpPr>
          <a:xfrm>
            <a:off x="324471" y="114300"/>
            <a:ext cx="746572" cy="661016"/>
            <a:chOff x="2098676" y="7219950"/>
            <a:chExt cx="1163637" cy="1030288"/>
          </a:xfrm>
          <a:solidFill>
            <a:schemeClr val="accent5"/>
          </a:solidFill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BFED59E2-8F2E-4222-AFC3-D0B5CF5EA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676" y="7575550"/>
              <a:ext cx="258763" cy="236538"/>
            </a:xfrm>
            <a:custGeom>
              <a:avLst/>
              <a:gdLst>
                <a:gd name="T0" fmla="*/ 68 w 69"/>
                <a:gd name="T1" fmla="*/ 32 h 63"/>
                <a:gd name="T2" fmla="*/ 53 w 69"/>
                <a:gd name="T3" fmla="*/ 59 h 63"/>
                <a:gd name="T4" fmla="*/ 45 w 69"/>
                <a:gd name="T5" fmla="*/ 62 h 63"/>
                <a:gd name="T6" fmla="*/ 4 w 69"/>
                <a:gd name="T7" fmla="*/ 39 h 63"/>
                <a:gd name="T8" fmla="*/ 2 w 69"/>
                <a:gd name="T9" fmla="*/ 31 h 63"/>
                <a:gd name="T10" fmla="*/ 17 w 69"/>
                <a:gd name="T11" fmla="*/ 4 h 63"/>
                <a:gd name="T12" fmla="*/ 24 w 69"/>
                <a:gd name="T13" fmla="*/ 2 h 63"/>
                <a:gd name="T14" fmla="*/ 66 w 69"/>
                <a:gd name="T15" fmla="*/ 25 h 63"/>
                <a:gd name="T16" fmla="*/ 68 w 69"/>
                <a:gd name="T17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3">
                  <a:moveTo>
                    <a:pt x="68" y="32"/>
                  </a:moveTo>
                  <a:cubicBezTo>
                    <a:pt x="53" y="59"/>
                    <a:pt x="53" y="59"/>
                    <a:pt x="53" y="59"/>
                  </a:cubicBezTo>
                  <a:cubicBezTo>
                    <a:pt x="51" y="62"/>
                    <a:pt x="48" y="63"/>
                    <a:pt x="45" y="6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8"/>
                    <a:pt x="0" y="34"/>
                    <a:pt x="2" y="3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2" y="0"/>
                    <a:pt x="24" y="2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8" y="26"/>
                    <a:pt x="69" y="30"/>
                    <a:pt x="6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80A708EE-8342-43DB-BAC9-392692152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1" y="7639050"/>
              <a:ext cx="193675" cy="112713"/>
            </a:xfrm>
            <a:custGeom>
              <a:avLst/>
              <a:gdLst>
                <a:gd name="T0" fmla="*/ 26 w 52"/>
                <a:gd name="T1" fmla="*/ 19 h 30"/>
                <a:gd name="T2" fmla="*/ 22 w 52"/>
                <a:gd name="T3" fmla="*/ 17 h 30"/>
                <a:gd name="T4" fmla="*/ 1 w 52"/>
                <a:gd name="T5" fmla="*/ 0 h 30"/>
                <a:gd name="T6" fmla="*/ 0 w 52"/>
                <a:gd name="T7" fmla="*/ 1 h 30"/>
                <a:gd name="T8" fmla="*/ 19 w 52"/>
                <a:gd name="T9" fmla="*/ 17 h 30"/>
                <a:gd name="T10" fmla="*/ 17 w 52"/>
                <a:gd name="T11" fmla="*/ 20 h 30"/>
                <a:gd name="T12" fmla="*/ 25 w 52"/>
                <a:gd name="T13" fmla="*/ 25 h 30"/>
                <a:gd name="T14" fmla="*/ 27 w 52"/>
                <a:gd name="T15" fmla="*/ 21 h 30"/>
                <a:gd name="T16" fmla="*/ 27 w 52"/>
                <a:gd name="T17" fmla="*/ 21 h 30"/>
                <a:gd name="T18" fmla="*/ 51 w 52"/>
                <a:gd name="T19" fmla="*/ 30 h 30"/>
                <a:gd name="T20" fmla="*/ 52 w 52"/>
                <a:gd name="T21" fmla="*/ 28 h 30"/>
                <a:gd name="T22" fmla="*/ 26 w 52"/>
                <a:gd name="T23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0">
                  <a:moveTo>
                    <a:pt x="26" y="19"/>
                  </a:moveTo>
                  <a:cubicBezTo>
                    <a:pt x="25" y="19"/>
                    <a:pt x="23" y="17"/>
                    <a:pt x="22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39C65542-98FD-4795-A399-E60FAB31D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613" y="7578725"/>
              <a:ext cx="82550" cy="65088"/>
            </a:xfrm>
            <a:custGeom>
              <a:avLst/>
              <a:gdLst>
                <a:gd name="T0" fmla="*/ 19 w 22"/>
                <a:gd name="T1" fmla="*/ 17 h 17"/>
                <a:gd name="T2" fmla="*/ 17 w 22"/>
                <a:gd name="T3" fmla="*/ 15 h 17"/>
                <a:gd name="T4" fmla="*/ 18 w 22"/>
                <a:gd name="T5" fmla="*/ 12 h 17"/>
                <a:gd name="T6" fmla="*/ 17 w 22"/>
                <a:gd name="T7" fmla="*/ 9 h 17"/>
                <a:gd name="T8" fmla="*/ 7 w 22"/>
                <a:gd name="T9" fmla="*/ 4 h 17"/>
                <a:gd name="T10" fmla="*/ 4 w 22"/>
                <a:gd name="T11" fmla="*/ 4 h 17"/>
                <a:gd name="T12" fmla="*/ 2 w 22"/>
                <a:gd name="T13" fmla="*/ 7 h 17"/>
                <a:gd name="T14" fmla="*/ 0 w 22"/>
                <a:gd name="T15" fmla="*/ 6 h 17"/>
                <a:gd name="T16" fmla="*/ 1 w 22"/>
                <a:gd name="T17" fmla="*/ 3 h 17"/>
                <a:gd name="T18" fmla="*/ 9 w 22"/>
                <a:gd name="T19" fmla="*/ 1 h 17"/>
                <a:gd name="T20" fmla="*/ 18 w 22"/>
                <a:gd name="T21" fmla="*/ 7 h 17"/>
                <a:gd name="T22" fmla="*/ 21 w 22"/>
                <a:gd name="T23" fmla="*/ 14 h 17"/>
                <a:gd name="T24" fmla="*/ 19 w 22"/>
                <a:gd name="T2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7">
                  <a:moveTo>
                    <a:pt x="19" y="17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8" y="10"/>
                    <a:pt x="17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4" y="4"/>
                    <a:pt x="4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6" y="0"/>
                    <a:pt x="9" y="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1" y="8"/>
                    <a:pt x="22" y="12"/>
                    <a:pt x="21" y="14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674B103A-6E9B-4395-9E54-BFF904C44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551" y="7219950"/>
              <a:ext cx="596900" cy="760413"/>
            </a:xfrm>
            <a:custGeom>
              <a:avLst/>
              <a:gdLst>
                <a:gd name="T0" fmla="*/ 138 w 159"/>
                <a:gd name="T1" fmla="*/ 79 h 203"/>
                <a:gd name="T2" fmla="*/ 159 w 159"/>
                <a:gd name="T3" fmla="*/ 38 h 203"/>
                <a:gd name="T4" fmla="*/ 139 w 159"/>
                <a:gd name="T5" fmla="*/ 28 h 203"/>
                <a:gd name="T6" fmla="*/ 124 w 159"/>
                <a:gd name="T7" fmla="*/ 57 h 203"/>
                <a:gd name="T8" fmla="*/ 89 w 159"/>
                <a:gd name="T9" fmla="*/ 57 h 203"/>
                <a:gd name="T10" fmla="*/ 105 w 159"/>
                <a:gd name="T11" fmla="*/ 30 h 203"/>
                <a:gd name="T12" fmla="*/ 75 w 159"/>
                <a:gd name="T13" fmla="*/ 0 h 203"/>
                <a:gd name="T14" fmla="*/ 45 w 159"/>
                <a:gd name="T15" fmla="*/ 30 h 203"/>
                <a:gd name="T16" fmla="*/ 61 w 159"/>
                <a:gd name="T17" fmla="*/ 57 h 203"/>
                <a:gd name="T18" fmla="*/ 21 w 159"/>
                <a:gd name="T19" fmla="*/ 57 h 203"/>
                <a:gd name="T20" fmla="*/ 0 w 159"/>
                <a:gd name="T21" fmla="*/ 98 h 203"/>
                <a:gd name="T22" fmla="*/ 20 w 159"/>
                <a:gd name="T23" fmla="*/ 108 h 203"/>
                <a:gd name="T24" fmla="*/ 35 w 159"/>
                <a:gd name="T25" fmla="*/ 79 h 203"/>
                <a:gd name="T26" fmla="*/ 52 w 159"/>
                <a:gd name="T27" fmla="*/ 79 h 203"/>
                <a:gd name="T28" fmla="*/ 52 w 159"/>
                <a:gd name="T29" fmla="*/ 79 h 203"/>
                <a:gd name="T30" fmla="*/ 52 w 159"/>
                <a:gd name="T31" fmla="*/ 142 h 203"/>
                <a:gd name="T32" fmla="*/ 52 w 159"/>
                <a:gd name="T33" fmla="*/ 142 h 203"/>
                <a:gd name="T34" fmla="*/ 44 w 159"/>
                <a:gd name="T35" fmla="*/ 158 h 203"/>
                <a:gd name="T36" fmla="*/ 8 w 159"/>
                <a:gd name="T37" fmla="*/ 185 h 203"/>
                <a:gd name="T38" fmla="*/ 21 w 159"/>
                <a:gd name="T39" fmla="*/ 203 h 203"/>
                <a:gd name="T40" fmla="*/ 62 w 159"/>
                <a:gd name="T41" fmla="*/ 173 h 203"/>
                <a:gd name="T42" fmla="*/ 62 w 159"/>
                <a:gd name="T43" fmla="*/ 173 h 203"/>
                <a:gd name="T44" fmla="*/ 76 w 159"/>
                <a:gd name="T45" fmla="*/ 142 h 203"/>
                <a:gd name="T46" fmla="*/ 115 w 159"/>
                <a:gd name="T47" fmla="*/ 142 h 203"/>
                <a:gd name="T48" fmla="*/ 115 w 159"/>
                <a:gd name="T49" fmla="*/ 171 h 203"/>
                <a:gd name="T50" fmla="*/ 138 w 159"/>
                <a:gd name="T51" fmla="*/ 171 h 203"/>
                <a:gd name="T52" fmla="*/ 138 w 159"/>
                <a:gd name="T53" fmla="*/ 120 h 203"/>
                <a:gd name="T54" fmla="*/ 100 w 159"/>
                <a:gd name="T55" fmla="*/ 120 h 203"/>
                <a:gd name="T56" fmla="*/ 100 w 159"/>
                <a:gd name="T57" fmla="*/ 79 h 203"/>
                <a:gd name="T58" fmla="*/ 138 w 159"/>
                <a:gd name="T59" fmla="*/ 7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9" h="203">
                  <a:moveTo>
                    <a:pt x="138" y="79"/>
                  </a:moveTo>
                  <a:cubicBezTo>
                    <a:pt x="159" y="38"/>
                    <a:pt x="159" y="38"/>
                    <a:pt x="159" y="3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9" y="52"/>
                    <a:pt x="105" y="42"/>
                    <a:pt x="105" y="30"/>
                  </a:cubicBezTo>
                  <a:cubicBezTo>
                    <a:pt x="105" y="13"/>
                    <a:pt x="92" y="0"/>
                    <a:pt x="75" y="0"/>
                  </a:cubicBezTo>
                  <a:cubicBezTo>
                    <a:pt x="59" y="0"/>
                    <a:pt x="45" y="13"/>
                    <a:pt x="45" y="30"/>
                  </a:cubicBezTo>
                  <a:cubicBezTo>
                    <a:pt x="45" y="41"/>
                    <a:pt x="52" y="52"/>
                    <a:pt x="6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8" y="185"/>
                    <a:pt x="8" y="185"/>
                    <a:pt x="8" y="185"/>
                  </a:cubicBezTo>
                  <a:cubicBezTo>
                    <a:pt x="21" y="203"/>
                    <a:pt x="21" y="203"/>
                    <a:pt x="21" y="203"/>
                  </a:cubicBezTo>
                  <a:cubicBezTo>
                    <a:pt x="62" y="173"/>
                    <a:pt x="62" y="173"/>
                    <a:pt x="62" y="173"/>
                  </a:cubicBezTo>
                  <a:cubicBezTo>
                    <a:pt x="62" y="173"/>
                    <a:pt x="62" y="173"/>
                    <a:pt x="62" y="173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115" y="142"/>
                    <a:pt x="115" y="142"/>
                    <a:pt x="115" y="142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38" y="171"/>
                    <a:pt x="138" y="171"/>
                    <a:pt x="138" y="171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0" y="79"/>
                    <a:pt x="100" y="79"/>
                    <a:pt x="100" y="79"/>
                  </a:cubicBezTo>
                  <a:lnTo>
                    <a:pt x="138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Line 17">
              <a:extLst>
                <a:ext uri="{FF2B5EF4-FFF2-40B4-BE49-F238E27FC236}">
                  <a16:creationId xmlns:a16="http://schemas.microsoft.com/office/drawing/2014/main" id="{4D4932F2-282F-48D1-A8D3-4F23776F5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213" y="812641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Line 18">
              <a:extLst>
                <a:ext uri="{FF2B5EF4-FFF2-40B4-BE49-F238E27FC236}">
                  <a16:creationId xmlns:a16="http://schemas.microsoft.com/office/drawing/2014/main" id="{656F39B6-83E6-4207-ABE5-DC95C0614F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213" y="812641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19">
              <a:extLst>
                <a:ext uri="{FF2B5EF4-FFF2-40B4-BE49-F238E27FC236}">
                  <a16:creationId xmlns:a16="http://schemas.microsoft.com/office/drawing/2014/main" id="{71EE1034-C9F7-4AEF-829A-CF309D7C1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163" y="8085138"/>
              <a:ext cx="29686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20">
              <a:extLst>
                <a:ext uri="{FF2B5EF4-FFF2-40B4-BE49-F238E27FC236}">
                  <a16:creationId xmlns:a16="http://schemas.microsoft.com/office/drawing/2014/main" id="{AE56C354-F4D7-42F2-9942-AB6594DF0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588" y="7927975"/>
              <a:ext cx="300038" cy="322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19725D4B-61A5-4555-98EB-A1C24807F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38" y="7561263"/>
              <a:ext cx="434975" cy="688975"/>
            </a:xfrm>
            <a:custGeom>
              <a:avLst/>
              <a:gdLst>
                <a:gd name="T0" fmla="*/ 274 w 274"/>
                <a:gd name="T1" fmla="*/ 137 h 434"/>
                <a:gd name="T2" fmla="*/ 137 w 274"/>
                <a:gd name="T3" fmla="*/ 0 h 434"/>
                <a:gd name="T4" fmla="*/ 0 w 274"/>
                <a:gd name="T5" fmla="*/ 137 h 434"/>
                <a:gd name="T6" fmla="*/ 42 w 274"/>
                <a:gd name="T7" fmla="*/ 137 h 434"/>
                <a:gd name="T8" fmla="*/ 42 w 274"/>
                <a:gd name="T9" fmla="*/ 434 h 434"/>
                <a:gd name="T10" fmla="*/ 231 w 274"/>
                <a:gd name="T11" fmla="*/ 434 h 434"/>
                <a:gd name="T12" fmla="*/ 231 w 274"/>
                <a:gd name="T13" fmla="*/ 137 h 434"/>
                <a:gd name="T14" fmla="*/ 274 w 274"/>
                <a:gd name="T15" fmla="*/ 137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434">
                  <a:moveTo>
                    <a:pt x="274" y="137"/>
                  </a:moveTo>
                  <a:lnTo>
                    <a:pt x="137" y="0"/>
                  </a:lnTo>
                  <a:lnTo>
                    <a:pt x="0" y="137"/>
                  </a:lnTo>
                  <a:lnTo>
                    <a:pt x="42" y="137"/>
                  </a:lnTo>
                  <a:lnTo>
                    <a:pt x="42" y="434"/>
                  </a:lnTo>
                  <a:lnTo>
                    <a:pt x="231" y="434"/>
                  </a:lnTo>
                  <a:lnTo>
                    <a:pt x="231" y="137"/>
                  </a:lnTo>
                  <a:lnTo>
                    <a:pt x="274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778D4EE-1C09-4DFF-A509-756ADB75D31F}"/>
              </a:ext>
            </a:extLst>
          </p:cNvPr>
          <p:cNvSpPr txBox="1"/>
          <p:nvPr/>
        </p:nvSpPr>
        <p:spPr>
          <a:xfrm>
            <a:off x="791970" y="1512392"/>
            <a:ext cx="15446269" cy="7314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 截至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2017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年，国内医疗人工智能企业的融资额为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18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亿元，历年融资总额接近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42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亿元。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从时间上来看，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2014-2016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年融资数量有明显的上升，而且增长速度很快，资本的活跃度逐年走高。在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AI+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医疗各细分领域中，辅助诊疗融资金额高居第一，高达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亿元。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1061E46-BE66-49F2-A397-AB7863746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927" y="2448496"/>
            <a:ext cx="7632848" cy="479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40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穿蓝色衣服的男人在街道边&#10;&#10;描述已自动生成">
            <a:extLst>
              <a:ext uri="{FF2B5EF4-FFF2-40B4-BE49-F238E27FC236}">
                <a16:creationId xmlns:a16="http://schemas.microsoft.com/office/drawing/2014/main" id="{1D677891-A38B-4EE0-8F49-31DE29445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784" y="1991756"/>
            <a:ext cx="2774066" cy="2856315"/>
          </a:xfrm>
          <a:prstGeom prst="ellipse">
            <a:avLst/>
          </a:prstGeom>
        </p:spPr>
      </p:pic>
      <p:pic>
        <p:nvPicPr>
          <p:cNvPr id="14" name="图片 13" descr="穿蓝色西装的男人&#10;&#10;描述已自动生成">
            <a:extLst>
              <a:ext uri="{FF2B5EF4-FFF2-40B4-BE49-F238E27FC236}">
                <a16:creationId xmlns:a16="http://schemas.microsoft.com/office/drawing/2014/main" id="{3B536E0B-454B-43FF-BD72-C000A6A641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7" b="9027"/>
          <a:stretch/>
        </p:blipFill>
        <p:spPr>
          <a:xfrm>
            <a:off x="2403610" y="1944440"/>
            <a:ext cx="2771057" cy="2951948"/>
          </a:xfrm>
          <a:prstGeom prst="ellipse">
            <a:avLst/>
          </a:prstGeom>
        </p:spPr>
      </p:pic>
      <p:pic>
        <p:nvPicPr>
          <p:cNvPr id="12" name="图片 11" descr="图片包含 室内, 人, 天花板, 男人&#10;&#10;描述已自动生成">
            <a:extLst>
              <a:ext uri="{FF2B5EF4-FFF2-40B4-BE49-F238E27FC236}">
                <a16:creationId xmlns:a16="http://schemas.microsoft.com/office/drawing/2014/main" id="{99426DCD-9460-41C7-A4EF-2AEF9A4580D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" t="22414" r="801" b="7196"/>
          <a:stretch/>
        </p:blipFill>
        <p:spPr>
          <a:xfrm>
            <a:off x="11606931" y="2033947"/>
            <a:ext cx="2693754" cy="2814124"/>
          </a:xfrm>
          <a:prstGeom prst="ellipse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团队</a:t>
            </a:r>
          </a:p>
        </p:txBody>
      </p:sp>
      <p:grpSp>
        <p:nvGrpSpPr>
          <p:cNvPr id="95" name="Group 41"/>
          <p:cNvGrpSpPr>
            <a:grpSpLocks/>
          </p:cNvGrpSpPr>
          <p:nvPr/>
        </p:nvGrpSpPr>
        <p:grpSpPr bwMode="auto">
          <a:xfrm>
            <a:off x="2395190" y="1959512"/>
            <a:ext cx="2773463" cy="5397680"/>
            <a:chOff x="1524000" y="1460842"/>
            <a:chExt cx="1373224" cy="2652567"/>
          </a:xfrm>
        </p:grpSpPr>
        <p:grpSp>
          <p:nvGrpSpPr>
            <p:cNvPr id="96" name="Group 33"/>
            <p:cNvGrpSpPr>
              <a:grpSpLocks/>
            </p:cNvGrpSpPr>
            <p:nvPr/>
          </p:nvGrpSpPr>
          <p:grpSpPr bwMode="auto">
            <a:xfrm>
              <a:off x="1524000" y="2647507"/>
              <a:ext cx="1373224" cy="1465902"/>
              <a:chOff x="1524000" y="2647507"/>
              <a:chExt cx="1373224" cy="1465902"/>
            </a:xfrm>
          </p:grpSpPr>
          <p:sp>
            <p:nvSpPr>
              <p:cNvPr id="99" name="Content Placeholder 2"/>
              <p:cNvSpPr txBox="1">
                <a:spLocks/>
              </p:cNvSpPr>
              <p:nvPr/>
            </p:nvSpPr>
            <p:spPr>
              <a:xfrm>
                <a:off x="1524000" y="2647507"/>
                <a:ext cx="1372033" cy="377471"/>
              </a:xfrm>
              <a:prstGeom prst="roundRect">
                <a:avLst/>
              </a:prstGeom>
              <a:solidFill>
                <a:schemeClr val="accent2"/>
              </a:solidFill>
            </p:spPr>
            <p:txBody>
              <a:bodyPr lIns="121920" tIns="60960" rIns="121920" bIns="60960"/>
              <a:lstStyle/>
              <a:p>
                <a:pPr algn="ctr" eaLnBrk="1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en-US" altLang="zh-CN" sz="1400" b="1" spc="300" dirty="0" err="1">
                    <a:solidFill>
                      <a:srgbClr val="F2F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Loh</a:t>
                </a:r>
                <a:r>
                  <a:rPr lang="en-US" altLang="zh-CN" sz="1400" b="1" spc="300" dirty="0">
                    <a:solidFill>
                      <a:srgbClr val="F2F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Chang Wei</a:t>
                </a:r>
                <a:br>
                  <a:rPr lang="en-US" altLang="zh-CN" sz="1400" b="1" spc="300" dirty="0">
                    <a:solidFill>
                      <a:srgbClr val="F2F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1400" b="1" spc="300" dirty="0">
                    <a:solidFill>
                      <a:srgbClr val="F2F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罗章维</a:t>
                </a:r>
                <a:endParaRPr lang="en-US" altLang="zh-CN" sz="1400" b="1" spc="30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Content Placeholder 2"/>
              <p:cNvSpPr txBox="1">
                <a:spLocks/>
              </p:cNvSpPr>
              <p:nvPr/>
            </p:nvSpPr>
            <p:spPr>
              <a:xfrm>
                <a:off x="1525191" y="3198905"/>
                <a:ext cx="1372033" cy="914504"/>
              </a:xfrm>
              <a:prstGeom prst="rect">
                <a:avLst/>
              </a:prstGeom>
            </p:spPr>
            <p:txBody>
              <a:bodyPr lIns="121920" tIns="60960" rIns="121920" bIns="6096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  <a:defRPr/>
                </a:pPr>
                <a:endParaRPr lang="en-US" sz="2000" dirty="0">
                  <a:solidFill>
                    <a:schemeClr val="tx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97" name="Oval 35"/>
            <p:cNvSpPr>
              <a:spLocks noChangeArrowheads="1"/>
            </p:cNvSpPr>
            <p:nvPr/>
          </p:nvSpPr>
          <p:spPr bwMode="auto">
            <a:xfrm>
              <a:off x="2448806" y="1460842"/>
              <a:ext cx="137160" cy="13716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hangingPunct="1"/>
              <a:endParaRPr lang="zh-CN" altLang="zh-CN" sz="4500" dirty="0"/>
            </a:p>
          </p:txBody>
        </p:sp>
      </p:grpSp>
      <p:grpSp>
        <p:nvGrpSpPr>
          <p:cNvPr id="104" name="Group 42"/>
          <p:cNvGrpSpPr>
            <a:grpSpLocks/>
          </p:cNvGrpSpPr>
          <p:nvPr/>
        </p:nvGrpSpPr>
        <p:grpSpPr bwMode="auto">
          <a:xfrm>
            <a:off x="6740683" y="1965535"/>
            <a:ext cx="3294216" cy="5435657"/>
            <a:chOff x="2982292" y="1439640"/>
            <a:chExt cx="1631025" cy="2670803"/>
          </a:xfrm>
        </p:grpSpPr>
        <p:grpSp>
          <p:nvGrpSpPr>
            <p:cNvPr id="105" name="Group 34"/>
            <p:cNvGrpSpPr>
              <a:grpSpLocks/>
            </p:cNvGrpSpPr>
            <p:nvPr/>
          </p:nvGrpSpPr>
          <p:grpSpPr bwMode="auto">
            <a:xfrm>
              <a:off x="2982292" y="2647596"/>
              <a:ext cx="1631025" cy="1462847"/>
              <a:chOff x="2982292" y="2647596"/>
              <a:chExt cx="1631025" cy="1462847"/>
            </a:xfrm>
          </p:grpSpPr>
          <p:sp>
            <p:nvSpPr>
              <p:cNvPr id="108" name="Content Placeholder 2"/>
              <p:cNvSpPr txBox="1">
                <a:spLocks/>
              </p:cNvSpPr>
              <p:nvPr/>
            </p:nvSpPr>
            <p:spPr>
              <a:xfrm>
                <a:off x="3143256" y="2647596"/>
                <a:ext cx="1372000" cy="377411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lIns="121920" tIns="60960" rIns="121920" bIns="60960"/>
              <a:lstStyle/>
              <a:p>
                <a:pPr algn="ctr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800" b="1" spc="300" dirty="0">
                    <a:solidFill>
                      <a:srgbClr val="F2F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张旸</a:t>
                </a:r>
                <a:endParaRPr lang="en-US" altLang="zh-CN" sz="2800" b="1" spc="30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Content Placeholder 2"/>
              <p:cNvSpPr txBox="1">
                <a:spLocks/>
              </p:cNvSpPr>
              <p:nvPr/>
            </p:nvSpPr>
            <p:spPr>
              <a:xfrm>
                <a:off x="2982292" y="3196085"/>
                <a:ext cx="1631025" cy="914358"/>
              </a:xfrm>
              <a:prstGeom prst="rect">
                <a:avLst/>
              </a:prstGeom>
            </p:spPr>
            <p:txBody>
              <a:bodyPr lIns="121920" tIns="60960" rIns="121920" bIns="6096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前江苏省中西医结合医院神经外科</a:t>
                </a:r>
                <a:b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</a:b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副主任医师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脑部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DBS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、治疗流程改进、</a:t>
                </a:r>
                <a:r>
                  <a:rPr lang="en-US" altLang="zh-CN" sz="2000" dirty="0" err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rTMS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技术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医学影像、器官疾病分析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endParaRPr lang="en-US" altLang="zh-CN" sz="2400" dirty="0">
                  <a:solidFill>
                    <a:schemeClr val="tx1"/>
                  </a:solidFill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  <a:defRPr/>
                </a:pPr>
                <a:endParaRPr lang="en-US" sz="1800" i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6" name="Oval 35"/>
            <p:cNvSpPr>
              <a:spLocks noChangeArrowheads="1"/>
            </p:cNvSpPr>
            <p:nvPr/>
          </p:nvSpPr>
          <p:spPr bwMode="auto">
            <a:xfrm>
              <a:off x="4029587" y="1439640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hangingPunct="1"/>
              <a:endParaRPr lang="zh-CN" altLang="zh-CN" sz="4500"/>
            </a:p>
          </p:txBody>
        </p:sp>
      </p:grpSp>
      <p:grpSp>
        <p:nvGrpSpPr>
          <p:cNvPr id="113" name="Group 43"/>
          <p:cNvGrpSpPr>
            <a:grpSpLocks/>
          </p:cNvGrpSpPr>
          <p:nvPr/>
        </p:nvGrpSpPr>
        <p:grpSpPr bwMode="auto">
          <a:xfrm>
            <a:off x="11341696" y="2033947"/>
            <a:ext cx="3183460" cy="5367245"/>
            <a:chOff x="4593366" y="1476653"/>
            <a:chExt cx="1575466" cy="2636949"/>
          </a:xfrm>
        </p:grpSpPr>
        <p:grpSp>
          <p:nvGrpSpPr>
            <p:cNvPr id="114" name="Group 35"/>
            <p:cNvGrpSpPr>
              <a:grpSpLocks/>
            </p:cNvGrpSpPr>
            <p:nvPr/>
          </p:nvGrpSpPr>
          <p:grpSpPr bwMode="auto">
            <a:xfrm>
              <a:off x="4593366" y="2648067"/>
              <a:ext cx="1575466" cy="1465535"/>
              <a:chOff x="4593366" y="2648067"/>
              <a:chExt cx="1575466" cy="1465535"/>
            </a:xfrm>
          </p:grpSpPr>
          <p:sp>
            <p:nvSpPr>
              <p:cNvPr id="117" name="Content Placeholder 2"/>
              <p:cNvSpPr txBox="1">
                <a:spLocks/>
              </p:cNvSpPr>
              <p:nvPr/>
            </p:nvSpPr>
            <p:spPr>
              <a:xfrm>
                <a:off x="4716296" y="2648067"/>
                <a:ext cx="1371371" cy="376186"/>
              </a:xfrm>
              <a:prstGeom prst="roundRect">
                <a:avLst/>
              </a:prstGeom>
              <a:solidFill>
                <a:schemeClr val="accent4"/>
              </a:solidFill>
            </p:spPr>
            <p:txBody>
              <a:bodyPr lIns="121920" tIns="60960" rIns="121920" bIns="60960"/>
              <a:lstStyle/>
              <a:p>
                <a:pPr algn="ctr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800" b="1" spc="300" dirty="0">
                    <a:solidFill>
                      <a:srgbClr val="F2F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刘治国</a:t>
                </a:r>
                <a:endParaRPr lang="en-US" altLang="zh-CN" sz="2800" b="1" spc="30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Content Placeholder 2"/>
              <p:cNvSpPr txBox="1">
                <a:spLocks/>
              </p:cNvSpPr>
              <p:nvPr/>
            </p:nvSpPr>
            <p:spPr>
              <a:xfrm>
                <a:off x="4593366" y="3199327"/>
                <a:ext cx="1575466" cy="914275"/>
              </a:xfrm>
              <a:prstGeom prst="rect">
                <a:avLst/>
              </a:prstGeom>
            </p:spPr>
            <p:txBody>
              <a:bodyPr lIns="121920" tIns="60960" rIns="121920" bIns="6096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世界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500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强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Koch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前项目总监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苹果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iMac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和 </a:t>
                </a:r>
                <a:r>
                  <a:rPr lang="en-US" altLang="zh-CN" sz="2000" dirty="0" err="1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iTV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项目的产品经理</a:t>
                </a:r>
                <a:endParaRPr lang="en-US" altLang="zh-CN" sz="2000" dirty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sp>
          <p:nvSpPr>
            <p:cNvPr id="115" name="Oval 35"/>
            <p:cNvSpPr>
              <a:spLocks noChangeArrowheads="1"/>
            </p:cNvSpPr>
            <p:nvPr/>
          </p:nvSpPr>
          <p:spPr bwMode="auto">
            <a:xfrm>
              <a:off x="5611715" y="1476653"/>
              <a:ext cx="137160" cy="13716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hangingPunct="1"/>
              <a:endParaRPr lang="zh-CN" altLang="zh-CN" sz="4500"/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12DAD5-FC88-44DD-93EC-0511BF127732}"/>
              </a:ext>
            </a:extLst>
          </p:cNvPr>
          <p:cNvSpPr txBox="1">
            <a:spLocks/>
          </p:cNvSpPr>
          <p:nvPr/>
        </p:nvSpPr>
        <p:spPr bwMode="auto">
          <a:xfrm>
            <a:off x="2242852" y="6470733"/>
            <a:ext cx="3191034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英属哥伦比亚大学博士、</a:t>
            </a:r>
            <a:b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南京大学博士后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50000"/>
              </a:lnSpc>
              <a:buNone/>
              <a:defRPr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73AA95-87DE-4921-A3F9-37F6ECA7C6A7}"/>
              </a:ext>
            </a:extLst>
          </p:cNvPr>
          <p:cNvSpPr txBox="1">
            <a:spLocks/>
          </p:cNvSpPr>
          <p:nvPr/>
        </p:nvSpPr>
        <p:spPr bwMode="auto">
          <a:xfrm>
            <a:off x="11392496" y="7500573"/>
            <a:ext cx="2968654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产品前期市场调研，产品开发及后期生产规划和市场营销</a:t>
            </a:r>
            <a:endParaRPr lang="en-US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205A6D7B-451C-4ABA-92AF-281BBBDA7986}"/>
              </a:ext>
            </a:extLst>
          </p:cNvPr>
          <p:cNvSpPr>
            <a:spLocks noEditPoints="1"/>
          </p:cNvSpPr>
          <p:nvPr/>
        </p:nvSpPr>
        <p:spPr bwMode="auto">
          <a:xfrm>
            <a:off x="333146" y="145381"/>
            <a:ext cx="749386" cy="617063"/>
          </a:xfrm>
          <a:custGeom>
            <a:avLst/>
            <a:gdLst>
              <a:gd name="T0" fmla="*/ 79 w 477"/>
              <a:gd name="T1" fmla="*/ 129 h 393"/>
              <a:gd name="T2" fmla="*/ 96 w 477"/>
              <a:gd name="T3" fmla="*/ 125 h 393"/>
              <a:gd name="T4" fmla="*/ 100 w 477"/>
              <a:gd name="T5" fmla="*/ 126 h 393"/>
              <a:gd name="T6" fmla="*/ 104 w 477"/>
              <a:gd name="T7" fmla="*/ 124 h 393"/>
              <a:gd name="T8" fmla="*/ 108 w 477"/>
              <a:gd name="T9" fmla="*/ 141 h 393"/>
              <a:gd name="T10" fmla="*/ 119 w 477"/>
              <a:gd name="T11" fmla="*/ 170 h 393"/>
              <a:gd name="T12" fmla="*/ 111 w 477"/>
              <a:gd name="T13" fmla="*/ 99 h 393"/>
              <a:gd name="T14" fmla="*/ 101 w 477"/>
              <a:gd name="T15" fmla="*/ 36 h 393"/>
              <a:gd name="T16" fmla="*/ 91 w 477"/>
              <a:gd name="T17" fmla="*/ 99 h 393"/>
              <a:gd name="T18" fmla="*/ 96 w 477"/>
              <a:gd name="T19" fmla="*/ 116 h 393"/>
              <a:gd name="T20" fmla="*/ 105 w 477"/>
              <a:gd name="T21" fmla="*/ 114 h 393"/>
              <a:gd name="T22" fmla="*/ 106 w 477"/>
              <a:gd name="T23" fmla="*/ 119 h 393"/>
              <a:gd name="T24" fmla="*/ 104 w 477"/>
              <a:gd name="T25" fmla="*/ 122 h 393"/>
              <a:gd name="T26" fmla="*/ 100 w 477"/>
              <a:gd name="T27" fmla="*/ 123 h 393"/>
              <a:gd name="T28" fmla="*/ 96 w 477"/>
              <a:gd name="T29" fmla="*/ 121 h 393"/>
              <a:gd name="T30" fmla="*/ 96 w 477"/>
              <a:gd name="T31" fmla="*/ 116 h 393"/>
              <a:gd name="T32" fmla="*/ 463 w 477"/>
              <a:gd name="T33" fmla="*/ 269 h 393"/>
              <a:gd name="T34" fmla="*/ 399 w 477"/>
              <a:gd name="T35" fmla="*/ 269 h 393"/>
              <a:gd name="T36" fmla="*/ 385 w 477"/>
              <a:gd name="T37" fmla="*/ 370 h 393"/>
              <a:gd name="T38" fmla="*/ 441 w 477"/>
              <a:gd name="T39" fmla="*/ 300 h 393"/>
              <a:gd name="T40" fmla="*/ 391 w 477"/>
              <a:gd name="T41" fmla="*/ 270 h 393"/>
              <a:gd name="T42" fmla="*/ 431 w 477"/>
              <a:gd name="T43" fmla="*/ 229 h 393"/>
              <a:gd name="T44" fmla="*/ 408 w 477"/>
              <a:gd name="T45" fmla="*/ 199 h 393"/>
              <a:gd name="T46" fmla="*/ 398 w 477"/>
              <a:gd name="T47" fmla="*/ 136 h 393"/>
              <a:gd name="T48" fmla="*/ 388 w 477"/>
              <a:gd name="T49" fmla="*/ 199 h 393"/>
              <a:gd name="T50" fmla="*/ 55 w 477"/>
              <a:gd name="T51" fmla="*/ 300 h 393"/>
              <a:gd name="T52" fmla="*/ 46 w 477"/>
              <a:gd name="T53" fmla="*/ 237 h 393"/>
              <a:gd name="T54" fmla="*/ 36 w 477"/>
              <a:gd name="T55" fmla="*/ 300 h 393"/>
              <a:gd name="T56" fmla="*/ 92 w 477"/>
              <a:gd name="T57" fmla="*/ 370 h 393"/>
              <a:gd name="T58" fmla="*/ 37 w 477"/>
              <a:gd name="T59" fmla="*/ 230 h 393"/>
              <a:gd name="T60" fmla="*/ 86 w 477"/>
              <a:gd name="T61" fmla="*/ 269 h 393"/>
              <a:gd name="T62" fmla="*/ 125 w 477"/>
              <a:gd name="T63" fmla="*/ 270 h 393"/>
              <a:gd name="T64" fmla="*/ 111 w 477"/>
              <a:gd name="T65" fmla="*/ 168 h 393"/>
              <a:gd name="T66" fmla="*/ 47 w 477"/>
              <a:gd name="T67" fmla="*/ 168 h 393"/>
              <a:gd name="T68" fmla="*/ 37 w 477"/>
              <a:gd name="T69" fmla="*/ 230 h 393"/>
              <a:gd name="T70" fmla="*/ 96 w 477"/>
              <a:gd name="T71" fmla="*/ 378 h 393"/>
              <a:gd name="T72" fmla="*/ 382 w 477"/>
              <a:gd name="T73" fmla="*/ 393 h 393"/>
              <a:gd name="T74" fmla="*/ 318 w 477"/>
              <a:gd name="T75" fmla="*/ 181 h 393"/>
              <a:gd name="T76" fmla="*/ 234 w 477"/>
              <a:gd name="T77" fmla="*/ 106 h 393"/>
              <a:gd name="T78" fmla="*/ 287 w 477"/>
              <a:gd name="T79" fmla="*/ 72 h 393"/>
              <a:gd name="T80" fmla="*/ 265 w 477"/>
              <a:gd name="T81" fmla="*/ 48 h 393"/>
              <a:gd name="T82" fmla="*/ 236 w 477"/>
              <a:gd name="T83" fmla="*/ 89 h 393"/>
              <a:gd name="T84" fmla="*/ 192 w 477"/>
              <a:gd name="T85" fmla="*/ 91 h 393"/>
              <a:gd name="T86" fmla="*/ 222 w 477"/>
              <a:gd name="T87" fmla="*/ 85 h 393"/>
              <a:gd name="T88" fmla="*/ 155 w 477"/>
              <a:gd name="T89" fmla="*/ 22 h 393"/>
              <a:gd name="T90" fmla="*/ 164 w 477"/>
              <a:gd name="T91" fmla="*/ 130 h 393"/>
              <a:gd name="T92" fmla="*/ 240 w 477"/>
              <a:gd name="T93" fmla="*/ 136 h 393"/>
              <a:gd name="T94" fmla="*/ 230 w 477"/>
              <a:gd name="T95" fmla="*/ 160 h 393"/>
              <a:gd name="T96" fmla="*/ 256 w 477"/>
              <a:gd name="T97" fmla="*/ 160 h 393"/>
              <a:gd name="T98" fmla="*/ 247 w 477"/>
              <a:gd name="T99" fmla="*/ 136 h 393"/>
              <a:gd name="T100" fmla="*/ 321 w 477"/>
              <a:gd name="T101" fmla="*/ 130 h 393"/>
              <a:gd name="T102" fmla="*/ 330 w 477"/>
              <a:gd name="T103" fmla="*/ 22 h 393"/>
              <a:gd name="T104" fmla="*/ 337 w 477"/>
              <a:gd name="T105" fmla="*/ 7 h 393"/>
              <a:gd name="T106" fmla="*/ 155 w 477"/>
              <a:gd name="T107" fmla="*/ 0 h 393"/>
              <a:gd name="T108" fmla="*/ 148 w 477"/>
              <a:gd name="T109" fmla="*/ 15 h 393"/>
              <a:gd name="T110" fmla="*/ 181 w 477"/>
              <a:gd name="T111" fmla="*/ 36 h 393"/>
              <a:gd name="T112" fmla="*/ 297 w 477"/>
              <a:gd name="T113" fmla="*/ 30 h 393"/>
              <a:gd name="T114" fmla="*/ 304 w 477"/>
              <a:gd name="T115" fmla="*/ 115 h 393"/>
              <a:gd name="T116" fmla="*/ 188 w 477"/>
              <a:gd name="T117" fmla="*/ 121 h 393"/>
              <a:gd name="T118" fmla="*/ 181 w 477"/>
              <a:gd name="T119" fmla="*/ 36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7" h="393">
                <a:moveTo>
                  <a:pt x="58" y="134"/>
                </a:moveTo>
                <a:cubicBezTo>
                  <a:pt x="64" y="131"/>
                  <a:pt x="71" y="129"/>
                  <a:pt x="79" y="129"/>
                </a:cubicBezTo>
                <a:cubicBezTo>
                  <a:pt x="85" y="129"/>
                  <a:pt x="90" y="130"/>
                  <a:pt x="95" y="132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6" y="124"/>
                  <a:pt x="97" y="124"/>
                  <a:pt x="98" y="124"/>
                </a:cubicBezTo>
                <a:cubicBezTo>
                  <a:pt x="100" y="126"/>
                  <a:pt x="100" y="126"/>
                  <a:pt x="100" y="126"/>
                </a:cubicBezTo>
                <a:cubicBezTo>
                  <a:pt x="100" y="126"/>
                  <a:pt x="102" y="126"/>
                  <a:pt x="102" y="126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5" y="124"/>
                  <a:pt x="106" y="124"/>
                  <a:pt x="106" y="125"/>
                </a:cubicBezTo>
                <a:cubicBezTo>
                  <a:pt x="108" y="141"/>
                  <a:pt x="108" y="141"/>
                  <a:pt x="108" y="141"/>
                </a:cubicBezTo>
                <a:cubicBezTo>
                  <a:pt x="115" y="149"/>
                  <a:pt x="119" y="158"/>
                  <a:pt x="119" y="168"/>
                </a:cubicBezTo>
                <a:cubicBezTo>
                  <a:pt x="119" y="169"/>
                  <a:pt x="119" y="169"/>
                  <a:pt x="119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28"/>
                  <a:pt x="139" y="105"/>
                  <a:pt x="111" y="99"/>
                </a:cubicBezTo>
                <a:cubicBezTo>
                  <a:pt x="124" y="95"/>
                  <a:pt x="133" y="83"/>
                  <a:pt x="133" y="69"/>
                </a:cubicBezTo>
                <a:cubicBezTo>
                  <a:pt x="133" y="51"/>
                  <a:pt x="119" y="36"/>
                  <a:pt x="101" y="36"/>
                </a:cubicBezTo>
                <a:cubicBezTo>
                  <a:pt x="83" y="36"/>
                  <a:pt x="69" y="51"/>
                  <a:pt x="69" y="69"/>
                </a:cubicBezTo>
                <a:cubicBezTo>
                  <a:pt x="69" y="83"/>
                  <a:pt x="78" y="95"/>
                  <a:pt x="91" y="99"/>
                </a:cubicBezTo>
                <a:cubicBezTo>
                  <a:pt x="73" y="103"/>
                  <a:pt x="63" y="115"/>
                  <a:pt x="58" y="134"/>
                </a:cubicBezTo>
                <a:close/>
                <a:moveTo>
                  <a:pt x="96" y="116"/>
                </a:moveTo>
                <a:cubicBezTo>
                  <a:pt x="96" y="115"/>
                  <a:pt x="97" y="114"/>
                  <a:pt x="97" y="114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05" y="114"/>
                  <a:pt x="106" y="115"/>
                  <a:pt x="106" y="116"/>
                </a:cubicBezTo>
                <a:cubicBezTo>
                  <a:pt x="106" y="119"/>
                  <a:pt x="106" y="119"/>
                  <a:pt x="106" y="119"/>
                </a:cubicBezTo>
                <a:cubicBezTo>
                  <a:pt x="106" y="120"/>
                  <a:pt x="106" y="121"/>
                  <a:pt x="106" y="121"/>
                </a:cubicBezTo>
                <a:cubicBezTo>
                  <a:pt x="106" y="121"/>
                  <a:pt x="105" y="121"/>
                  <a:pt x="104" y="122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102" y="123"/>
                  <a:pt x="100" y="123"/>
                  <a:pt x="100" y="123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7" y="121"/>
                  <a:pt x="96" y="121"/>
                  <a:pt x="96" y="121"/>
                </a:cubicBezTo>
                <a:cubicBezTo>
                  <a:pt x="96" y="121"/>
                  <a:pt x="96" y="120"/>
                  <a:pt x="96" y="119"/>
                </a:cubicBezTo>
                <a:lnTo>
                  <a:pt x="96" y="116"/>
                </a:lnTo>
                <a:close/>
                <a:moveTo>
                  <a:pt x="441" y="300"/>
                </a:moveTo>
                <a:cubicBezTo>
                  <a:pt x="454" y="296"/>
                  <a:pt x="463" y="283"/>
                  <a:pt x="463" y="269"/>
                </a:cubicBezTo>
                <a:cubicBezTo>
                  <a:pt x="463" y="251"/>
                  <a:pt x="449" y="237"/>
                  <a:pt x="431" y="237"/>
                </a:cubicBezTo>
                <a:cubicBezTo>
                  <a:pt x="413" y="237"/>
                  <a:pt x="399" y="251"/>
                  <a:pt x="399" y="269"/>
                </a:cubicBezTo>
                <a:cubicBezTo>
                  <a:pt x="399" y="283"/>
                  <a:pt x="408" y="296"/>
                  <a:pt x="421" y="300"/>
                </a:cubicBezTo>
                <a:cubicBezTo>
                  <a:pt x="393" y="306"/>
                  <a:pt x="385" y="328"/>
                  <a:pt x="385" y="370"/>
                </a:cubicBezTo>
                <a:cubicBezTo>
                  <a:pt x="477" y="370"/>
                  <a:pt x="477" y="370"/>
                  <a:pt x="477" y="370"/>
                </a:cubicBezTo>
                <a:cubicBezTo>
                  <a:pt x="477" y="328"/>
                  <a:pt x="469" y="306"/>
                  <a:pt x="441" y="300"/>
                </a:cubicBezTo>
                <a:close/>
                <a:moveTo>
                  <a:pt x="352" y="270"/>
                </a:moveTo>
                <a:cubicBezTo>
                  <a:pt x="391" y="270"/>
                  <a:pt x="391" y="270"/>
                  <a:pt x="391" y="270"/>
                </a:cubicBezTo>
                <a:cubicBezTo>
                  <a:pt x="391" y="269"/>
                  <a:pt x="391" y="269"/>
                  <a:pt x="391" y="269"/>
                </a:cubicBezTo>
                <a:cubicBezTo>
                  <a:pt x="391" y="247"/>
                  <a:pt x="409" y="229"/>
                  <a:pt x="431" y="229"/>
                </a:cubicBezTo>
                <a:cubicBezTo>
                  <a:pt x="434" y="229"/>
                  <a:pt x="437" y="229"/>
                  <a:pt x="440" y="230"/>
                </a:cubicBezTo>
                <a:cubicBezTo>
                  <a:pt x="435" y="213"/>
                  <a:pt x="425" y="203"/>
                  <a:pt x="408" y="199"/>
                </a:cubicBezTo>
                <a:cubicBezTo>
                  <a:pt x="421" y="195"/>
                  <a:pt x="430" y="183"/>
                  <a:pt x="430" y="168"/>
                </a:cubicBezTo>
                <a:cubicBezTo>
                  <a:pt x="430" y="151"/>
                  <a:pt x="416" y="136"/>
                  <a:pt x="398" y="136"/>
                </a:cubicBezTo>
                <a:cubicBezTo>
                  <a:pt x="380" y="136"/>
                  <a:pt x="366" y="151"/>
                  <a:pt x="366" y="168"/>
                </a:cubicBezTo>
                <a:cubicBezTo>
                  <a:pt x="366" y="183"/>
                  <a:pt x="375" y="195"/>
                  <a:pt x="388" y="199"/>
                </a:cubicBezTo>
                <a:cubicBezTo>
                  <a:pt x="360" y="205"/>
                  <a:pt x="352" y="228"/>
                  <a:pt x="352" y="270"/>
                </a:cubicBezTo>
                <a:close/>
                <a:moveTo>
                  <a:pt x="55" y="300"/>
                </a:moveTo>
                <a:cubicBezTo>
                  <a:pt x="69" y="296"/>
                  <a:pt x="78" y="283"/>
                  <a:pt x="78" y="269"/>
                </a:cubicBezTo>
                <a:cubicBezTo>
                  <a:pt x="78" y="251"/>
                  <a:pt x="64" y="237"/>
                  <a:pt x="46" y="237"/>
                </a:cubicBezTo>
                <a:cubicBezTo>
                  <a:pt x="28" y="237"/>
                  <a:pt x="14" y="251"/>
                  <a:pt x="14" y="269"/>
                </a:cubicBezTo>
                <a:cubicBezTo>
                  <a:pt x="14" y="283"/>
                  <a:pt x="23" y="296"/>
                  <a:pt x="36" y="300"/>
                </a:cubicBezTo>
                <a:cubicBezTo>
                  <a:pt x="8" y="306"/>
                  <a:pt x="0" y="328"/>
                  <a:pt x="0" y="370"/>
                </a:cubicBezTo>
                <a:cubicBezTo>
                  <a:pt x="92" y="370"/>
                  <a:pt x="92" y="370"/>
                  <a:pt x="92" y="370"/>
                </a:cubicBezTo>
                <a:cubicBezTo>
                  <a:pt x="92" y="328"/>
                  <a:pt x="84" y="306"/>
                  <a:pt x="55" y="300"/>
                </a:cubicBezTo>
                <a:close/>
                <a:moveTo>
                  <a:pt x="37" y="230"/>
                </a:moveTo>
                <a:cubicBezTo>
                  <a:pt x="40" y="229"/>
                  <a:pt x="43" y="229"/>
                  <a:pt x="46" y="229"/>
                </a:cubicBezTo>
                <a:cubicBezTo>
                  <a:pt x="68" y="229"/>
                  <a:pt x="86" y="247"/>
                  <a:pt x="86" y="269"/>
                </a:cubicBezTo>
                <a:cubicBezTo>
                  <a:pt x="86" y="269"/>
                  <a:pt x="86" y="269"/>
                  <a:pt x="86" y="270"/>
                </a:cubicBezTo>
                <a:cubicBezTo>
                  <a:pt x="125" y="270"/>
                  <a:pt x="125" y="270"/>
                  <a:pt x="125" y="270"/>
                </a:cubicBezTo>
                <a:cubicBezTo>
                  <a:pt x="125" y="228"/>
                  <a:pt x="117" y="205"/>
                  <a:pt x="88" y="199"/>
                </a:cubicBezTo>
                <a:cubicBezTo>
                  <a:pt x="102" y="195"/>
                  <a:pt x="111" y="183"/>
                  <a:pt x="111" y="168"/>
                </a:cubicBezTo>
                <a:cubicBezTo>
                  <a:pt x="111" y="151"/>
                  <a:pt x="97" y="136"/>
                  <a:pt x="79" y="136"/>
                </a:cubicBezTo>
                <a:cubicBezTo>
                  <a:pt x="61" y="136"/>
                  <a:pt x="47" y="151"/>
                  <a:pt x="47" y="168"/>
                </a:cubicBezTo>
                <a:cubicBezTo>
                  <a:pt x="47" y="183"/>
                  <a:pt x="56" y="195"/>
                  <a:pt x="69" y="199"/>
                </a:cubicBezTo>
                <a:cubicBezTo>
                  <a:pt x="52" y="203"/>
                  <a:pt x="42" y="213"/>
                  <a:pt x="37" y="230"/>
                </a:cubicBezTo>
                <a:close/>
                <a:moveTo>
                  <a:pt x="159" y="181"/>
                </a:moveTo>
                <a:cubicBezTo>
                  <a:pt x="96" y="378"/>
                  <a:pt x="96" y="378"/>
                  <a:pt x="96" y="378"/>
                </a:cubicBezTo>
                <a:cubicBezTo>
                  <a:pt x="96" y="393"/>
                  <a:pt x="96" y="393"/>
                  <a:pt x="96" y="393"/>
                </a:cubicBezTo>
                <a:cubicBezTo>
                  <a:pt x="382" y="393"/>
                  <a:pt x="382" y="393"/>
                  <a:pt x="382" y="393"/>
                </a:cubicBezTo>
                <a:cubicBezTo>
                  <a:pt x="382" y="378"/>
                  <a:pt x="382" y="378"/>
                  <a:pt x="382" y="378"/>
                </a:cubicBezTo>
                <a:cubicBezTo>
                  <a:pt x="318" y="181"/>
                  <a:pt x="318" y="181"/>
                  <a:pt x="318" y="181"/>
                </a:cubicBezTo>
                <a:lnTo>
                  <a:pt x="159" y="181"/>
                </a:lnTo>
                <a:close/>
                <a:moveTo>
                  <a:pt x="234" y="106"/>
                </a:moveTo>
                <a:cubicBezTo>
                  <a:pt x="279" y="64"/>
                  <a:pt x="279" y="64"/>
                  <a:pt x="279" y="64"/>
                </a:cubicBezTo>
                <a:cubicBezTo>
                  <a:pt x="287" y="72"/>
                  <a:pt x="287" y="72"/>
                  <a:pt x="287" y="72"/>
                </a:cubicBezTo>
                <a:cubicBezTo>
                  <a:pt x="292" y="45"/>
                  <a:pt x="292" y="45"/>
                  <a:pt x="292" y="45"/>
                </a:cubicBezTo>
                <a:cubicBezTo>
                  <a:pt x="265" y="48"/>
                  <a:pt x="265" y="48"/>
                  <a:pt x="265" y="48"/>
                </a:cubicBezTo>
                <a:cubicBezTo>
                  <a:pt x="272" y="56"/>
                  <a:pt x="272" y="56"/>
                  <a:pt x="272" y="56"/>
                </a:cubicBezTo>
                <a:cubicBezTo>
                  <a:pt x="236" y="89"/>
                  <a:pt x="236" y="89"/>
                  <a:pt x="236" y="89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192" y="91"/>
                  <a:pt x="192" y="91"/>
                  <a:pt x="192" y="91"/>
                </a:cubicBezTo>
                <a:cubicBezTo>
                  <a:pt x="192" y="106"/>
                  <a:pt x="192" y="106"/>
                  <a:pt x="192" y="106"/>
                </a:cubicBezTo>
                <a:cubicBezTo>
                  <a:pt x="222" y="85"/>
                  <a:pt x="222" y="85"/>
                  <a:pt x="222" y="85"/>
                </a:cubicBezTo>
                <a:lnTo>
                  <a:pt x="234" y="106"/>
                </a:lnTo>
                <a:close/>
                <a:moveTo>
                  <a:pt x="155" y="22"/>
                </a:moveTo>
                <a:cubicBezTo>
                  <a:pt x="164" y="22"/>
                  <a:pt x="164" y="22"/>
                  <a:pt x="164" y="22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4" y="133"/>
                  <a:pt x="167" y="136"/>
                  <a:pt x="171" y="136"/>
                </a:cubicBezTo>
                <a:cubicBezTo>
                  <a:pt x="240" y="136"/>
                  <a:pt x="240" y="136"/>
                  <a:pt x="240" y="136"/>
                </a:cubicBezTo>
                <a:cubicBezTo>
                  <a:pt x="240" y="147"/>
                  <a:pt x="240" y="147"/>
                  <a:pt x="240" y="147"/>
                </a:cubicBezTo>
                <a:cubicBezTo>
                  <a:pt x="234" y="149"/>
                  <a:pt x="230" y="154"/>
                  <a:pt x="230" y="160"/>
                </a:cubicBezTo>
                <a:cubicBezTo>
                  <a:pt x="230" y="167"/>
                  <a:pt x="236" y="173"/>
                  <a:pt x="243" y="173"/>
                </a:cubicBezTo>
                <a:cubicBezTo>
                  <a:pt x="251" y="173"/>
                  <a:pt x="256" y="167"/>
                  <a:pt x="256" y="160"/>
                </a:cubicBezTo>
                <a:cubicBezTo>
                  <a:pt x="256" y="154"/>
                  <a:pt x="252" y="149"/>
                  <a:pt x="247" y="147"/>
                </a:cubicBezTo>
                <a:cubicBezTo>
                  <a:pt x="247" y="136"/>
                  <a:pt x="247" y="136"/>
                  <a:pt x="247" y="136"/>
                </a:cubicBezTo>
                <a:cubicBezTo>
                  <a:pt x="314" y="136"/>
                  <a:pt x="314" y="136"/>
                  <a:pt x="314" y="136"/>
                </a:cubicBezTo>
                <a:cubicBezTo>
                  <a:pt x="318" y="136"/>
                  <a:pt x="321" y="133"/>
                  <a:pt x="321" y="130"/>
                </a:cubicBezTo>
                <a:cubicBezTo>
                  <a:pt x="321" y="22"/>
                  <a:pt x="321" y="22"/>
                  <a:pt x="321" y="22"/>
                </a:cubicBezTo>
                <a:cubicBezTo>
                  <a:pt x="330" y="22"/>
                  <a:pt x="330" y="22"/>
                  <a:pt x="330" y="22"/>
                </a:cubicBezTo>
                <a:cubicBezTo>
                  <a:pt x="334" y="22"/>
                  <a:pt x="337" y="18"/>
                  <a:pt x="337" y="15"/>
                </a:cubicBezTo>
                <a:cubicBezTo>
                  <a:pt x="337" y="7"/>
                  <a:pt x="337" y="7"/>
                  <a:pt x="337" y="7"/>
                </a:cubicBezTo>
                <a:cubicBezTo>
                  <a:pt x="337" y="3"/>
                  <a:pt x="334" y="0"/>
                  <a:pt x="330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1" y="0"/>
                  <a:pt x="148" y="3"/>
                  <a:pt x="148" y="7"/>
                </a:cubicBezTo>
                <a:cubicBezTo>
                  <a:pt x="148" y="15"/>
                  <a:pt x="148" y="15"/>
                  <a:pt x="148" y="15"/>
                </a:cubicBezTo>
                <a:cubicBezTo>
                  <a:pt x="148" y="18"/>
                  <a:pt x="151" y="22"/>
                  <a:pt x="155" y="22"/>
                </a:cubicBezTo>
                <a:close/>
                <a:moveTo>
                  <a:pt x="181" y="36"/>
                </a:moveTo>
                <a:cubicBezTo>
                  <a:pt x="181" y="33"/>
                  <a:pt x="184" y="30"/>
                  <a:pt x="188" y="30"/>
                </a:cubicBezTo>
                <a:cubicBezTo>
                  <a:pt x="297" y="30"/>
                  <a:pt x="297" y="30"/>
                  <a:pt x="297" y="30"/>
                </a:cubicBezTo>
                <a:cubicBezTo>
                  <a:pt x="301" y="30"/>
                  <a:pt x="304" y="33"/>
                  <a:pt x="304" y="36"/>
                </a:cubicBezTo>
                <a:cubicBezTo>
                  <a:pt x="304" y="115"/>
                  <a:pt x="304" y="115"/>
                  <a:pt x="304" y="115"/>
                </a:cubicBezTo>
                <a:cubicBezTo>
                  <a:pt x="304" y="118"/>
                  <a:pt x="301" y="121"/>
                  <a:pt x="297" y="121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4" y="121"/>
                  <a:pt x="181" y="118"/>
                  <a:pt x="181" y="115"/>
                </a:cubicBezTo>
                <a:lnTo>
                  <a:pt x="181" y="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42DFC9-895D-4608-B7D4-BB04DF8F5591}"/>
              </a:ext>
            </a:extLst>
          </p:cNvPr>
          <p:cNvSpPr txBox="1">
            <a:spLocks/>
          </p:cNvSpPr>
          <p:nvPr/>
        </p:nvSpPr>
        <p:spPr bwMode="auto">
          <a:xfrm>
            <a:off x="1983633" y="5540276"/>
            <a:ext cx="3191034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前西门子苏州研究院</a:t>
            </a:r>
            <a:b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首席科学家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50000"/>
              </a:lnSpc>
              <a:buNone/>
              <a:defRPr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4E66AE-82C2-44F5-9187-8EF1347F5D8A}"/>
              </a:ext>
            </a:extLst>
          </p:cNvPr>
          <p:cNvSpPr txBox="1">
            <a:spLocks/>
          </p:cNvSpPr>
          <p:nvPr/>
        </p:nvSpPr>
        <p:spPr bwMode="auto">
          <a:xfrm>
            <a:off x="2125815" y="7500573"/>
            <a:ext cx="3191034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参与 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2013 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诺贝尔物理学奖有关的实验、大数据分析及 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50000"/>
              </a:lnSpc>
              <a:buNone/>
              <a:defRPr/>
            </a:pPr>
            <a:endParaRPr lang="en-US" sz="18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296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D3DC09E-6BB0-44D5-AD2B-A50A490F7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3" b="17693"/>
          <a:stretch/>
        </p:blipFill>
        <p:spPr>
          <a:xfrm>
            <a:off x="11803654" y="2086714"/>
            <a:ext cx="2861920" cy="2930439"/>
          </a:xfrm>
          <a:prstGeom prst="ellipse">
            <a:avLst/>
          </a:prstGeom>
        </p:spPr>
      </p:pic>
      <p:pic>
        <p:nvPicPr>
          <p:cNvPr id="8" name="图片 7" descr="图片包含 户外, 人, 服装, 站&#10;&#10;描述已自动生成">
            <a:extLst>
              <a:ext uri="{FF2B5EF4-FFF2-40B4-BE49-F238E27FC236}">
                <a16:creationId xmlns:a16="http://schemas.microsoft.com/office/drawing/2014/main" id="{B3E906A5-3B03-48D7-B9FE-A925C779A6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7" t="1" r="17778" b="-1"/>
          <a:stretch/>
        </p:blipFill>
        <p:spPr>
          <a:xfrm>
            <a:off x="8474154" y="2141077"/>
            <a:ext cx="2881477" cy="2859618"/>
          </a:xfrm>
          <a:prstGeom prst="ellipse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C72895-D72D-4F7E-93C8-1448F2DD3C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64"/>
          <a:stretch/>
        </p:blipFill>
        <p:spPr>
          <a:xfrm>
            <a:off x="5386924" y="2098598"/>
            <a:ext cx="2805158" cy="2814604"/>
          </a:xfrm>
          <a:prstGeom prst="ellipse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19CFA5A-AABF-4588-8F17-023B1228DA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8" b="28111"/>
          <a:stretch/>
        </p:blipFill>
        <p:spPr>
          <a:xfrm>
            <a:off x="2080868" y="2074600"/>
            <a:ext cx="2814858" cy="2791370"/>
          </a:xfrm>
          <a:prstGeom prst="ellipse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团队</a:t>
            </a:r>
          </a:p>
        </p:txBody>
      </p:sp>
      <p:grpSp>
        <p:nvGrpSpPr>
          <p:cNvPr id="95" name="Group 41"/>
          <p:cNvGrpSpPr>
            <a:grpSpLocks/>
          </p:cNvGrpSpPr>
          <p:nvPr/>
        </p:nvGrpSpPr>
        <p:grpSpPr bwMode="auto">
          <a:xfrm>
            <a:off x="2124671" y="2074600"/>
            <a:ext cx="2773463" cy="5379358"/>
            <a:chOff x="1524000" y="1469846"/>
            <a:chExt cx="1373224" cy="2643563"/>
          </a:xfrm>
        </p:grpSpPr>
        <p:grpSp>
          <p:nvGrpSpPr>
            <p:cNvPr id="96" name="Group 33"/>
            <p:cNvGrpSpPr>
              <a:grpSpLocks/>
            </p:cNvGrpSpPr>
            <p:nvPr/>
          </p:nvGrpSpPr>
          <p:grpSpPr bwMode="auto">
            <a:xfrm>
              <a:off x="1524000" y="2647507"/>
              <a:ext cx="1373224" cy="1465902"/>
              <a:chOff x="1524000" y="2647507"/>
              <a:chExt cx="1373224" cy="1465902"/>
            </a:xfrm>
          </p:grpSpPr>
          <p:sp>
            <p:nvSpPr>
              <p:cNvPr id="99" name="Content Placeholder 2"/>
              <p:cNvSpPr txBox="1">
                <a:spLocks/>
              </p:cNvSpPr>
              <p:nvPr/>
            </p:nvSpPr>
            <p:spPr>
              <a:xfrm>
                <a:off x="1524000" y="2647507"/>
                <a:ext cx="1372033" cy="377471"/>
              </a:xfrm>
              <a:prstGeom prst="roundRect">
                <a:avLst/>
              </a:prstGeom>
              <a:solidFill>
                <a:schemeClr val="accent2"/>
              </a:solidFill>
            </p:spPr>
            <p:txBody>
              <a:bodyPr lIns="121920" tIns="60960" rIns="121920" bIns="60960"/>
              <a:lstStyle/>
              <a:p>
                <a:pPr algn="ctr" eaLnBrk="1" hangingPunct="1">
                  <a:lnSpc>
                    <a:spcPct val="150000"/>
                  </a:lnSpc>
                  <a:spcBef>
                    <a:spcPct val="20000"/>
                  </a:spcBef>
                  <a:buFont typeface="Arial" pitchFamily="34" charset="0"/>
                  <a:buNone/>
                </a:pPr>
                <a:r>
                  <a:rPr lang="zh-CN" altLang="en-US" sz="2800" b="1" spc="300" dirty="0">
                    <a:solidFill>
                      <a:srgbClr val="F2F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许坚</a:t>
                </a:r>
                <a:endParaRPr lang="en-US" altLang="zh-CN" sz="2800" b="1" spc="30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Content Placeholder 2"/>
              <p:cNvSpPr txBox="1">
                <a:spLocks/>
              </p:cNvSpPr>
              <p:nvPr/>
            </p:nvSpPr>
            <p:spPr>
              <a:xfrm>
                <a:off x="1525191" y="3198905"/>
                <a:ext cx="1372033" cy="914504"/>
              </a:xfrm>
              <a:prstGeom prst="rect">
                <a:avLst/>
              </a:prstGeom>
            </p:spPr>
            <p:txBody>
              <a:bodyPr lIns="121920" tIns="60960" rIns="121920" bIns="6096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  <a:defRPr/>
                </a:pPr>
                <a:endParaRPr lang="en-US" sz="1800" i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7" name="Oval 35"/>
            <p:cNvSpPr>
              <a:spLocks noChangeArrowheads="1"/>
            </p:cNvSpPr>
            <p:nvPr/>
          </p:nvSpPr>
          <p:spPr bwMode="auto">
            <a:xfrm>
              <a:off x="2376756" y="1469846"/>
              <a:ext cx="137160" cy="13716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hangingPunct="1"/>
              <a:endParaRPr lang="zh-CN" altLang="zh-CN" sz="4500"/>
            </a:p>
          </p:txBody>
        </p:sp>
      </p:grpSp>
      <p:grpSp>
        <p:nvGrpSpPr>
          <p:cNvPr id="104" name="Group 42"/>
          <p:cNvGrpSpPr>
            <a:grpSpLocks/>
          </p:cNvGrpSpPr>
          <p:nvPr/>
        </p:nvGrpSpPr>
        <p:grpSpPr bwMode="auto">
          <a:xfrm>
            <a:off x="5357571" y="2016448"/>
            <a:ext cx="2809545" cy="5426134"/>
            <a:chOff x="3124200" y="1441549"/>
            <a:chExt cx="1391056" cy="2666124"/>
          </a:xfrm>
        </p:grpSpPr>
        <p:grpSp>
          <p:nvGrpSpPr>
            <p:cNvPr id="105" name="Group 34"/>
            <p:cNvGrpSpPr>
              <a:grpSpLocks/>
            </p:cNvGrpSpPr>
            <p:nvPr/>
          </p:nvGrpSpPr>
          <p:grpSpPr bwMode="auto">
            <a:xfrm>
              <a:off x="3124200" y="2647596"/>
              <a:ext cx="1391056" cy="1460077"/>
              <a:chOff x="3124200" y="2647596"/>
              <a:chExt cx="1391056" cy="1460077"/>
            </a:xfrm>
          </p:grpSpPr>
          <p:sp>
            <p:nvSpPr>
              <p:cNvPr id="108" name="Content Placeholder 2"/>
              <p:cNvSpPr txBox="1">
                <a:spLocks/>
              </p:cNvSpPr>
              <p:nvPr/>
            </p:nvSpPr>
            <p:spPr>
              <a:xfrm>
                <a:off x="3143256" y="2647596"/>
                <a:ext cx="1372000" cy="377411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lIns="121920" tIns="60960" rIns="121920" bIns="60960"/>
              <a:lstStyle/>
              <a:p>
                <a:pPr algn="ctr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800" b="1" spc="300" dirty="0">
                    <a:solidFill>
                      <a:srgbClr val="F2F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刘政</a:t>
                </a:r>
                <a:endParaRPr lang="en-US" altLang="zh-CN" sz="2800" b="1" spc="30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Content Placeholder 2"/>
              <p:cNvSpPr txBox="1">
                <a:spLocks/>
              </p:cNvSpPr>
              <p:nvPr/>
            </p:nvSpPr>
            <p:spPr>
              <a:xfrm>
                <a:off x="3124200" y="3193315"/>
                <a:ext cx="1372000" cy="914358"/>
              </a:xfrm>
              <a:prstGeom prst="rect">
                <a:avLst/>
              </a:prstGeom>
            </p:spPr>
            <p:txBody>
              <a:bodyPr lIns="121920" tIns="60960" rIns="121920" bIns="6096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  <a:defRPr/>
                </a:pPr>
                <a:endParaRPr lang="en-US" altLang="zh-CN" sz="1800" dirty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  <a:defRPr/>
                </a:pPr>
                <a:endParaRPr lang="en-US" sz="1800" i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6" name="Oval 35"/>
            <p:cNvSpPr>
              <a:spLocks noChangeArrowheads="1"/>
            </p:cNvSpPr>
            <p:nvPr/>
          </p:nvSpPr>
          <p:spPr bwMode="auto">
            <a:xfrm>
              <a:off x="3962400" y="1441549"/>
              <a:ext cx="137160" cy="13716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hangingPunct="1"/>
              <a:endParaRPr lang="zh-CN" altLang="zh-CN" sz="4500"/>
            </a:p>
          </p:txBody>
        </p:sp>
      </p:grpSp>
      <p:grpSp>
        <p:nvGrpSpPr>
          <p:cNvPr id="113" name="Group 43"/>
          <p:cNvGrpSpPr>
            <a:grpSpLocks/>
          </p:cNvGrpSpPr>
          <p:nvPr/>
        </p:nvGrpSpPr>
        <p:grpSpPr bwMode="auto">
          <a:xfrm>
            <a:off x="8573635" y="2086714"/>
            <a:ext cx="2787894" cy="5367245"/>
            <a:chOff x="4716296" y="1476653"/>
            <a:chExt cx="1379704" cy="2636949"/>
          </a:xfrm>
        </p:grpSpPr>
        <p:grpSp>
          <p:nvGrpSpPr>
            <p:cNvPr id="114" name="Group 35"/>
            <p:cNvGrpSpPr>
              <a:grpSpLocks/>
            </p:cNvGrpSpPr>
            <p:nvPr/>
          </p:nvGrpSpPr>
          <p:grpSpPr bwMode="auto">
            <a:xfrm>
              <a:off x="4716296" y="2648067"/>
              <a:ext cx="1379704" cy="1465535"/>
              <a:chOff x="4716296" y="2648067"/>
              <a:chExt cx="1379704" cy="1465535"/>
            </a:xfrm>
          </p:grpSpPr>
          <p:sp>
            <p:nvSpPr>
              <p:cNvPr id="117" name="Content Placeholder 2"/>
              <p:cNvSpPr txBox="1">
                <a:spLocks/>
              </p:cNvSpPr>
              <p:nvPr/>
            </p:nvSpPr>
            <p:spPr>
              <a:xfrm>
                <a:off x="4716296" y="2648067"/>
                <a:ext cx="1371371" cy="376186"/>
              </a:xfrm>
              <a:prstGeom prst="roundRect">
                <a:avLst/>
              </a:prstGeom>
              <a:solidFill>
                <a:schemeClr val="accent4"/>
              </a:solidFill>
            </p:spPr>
            <p:txBody>
              <a:bodyPr lIns="121920" tIns="60960" rIns="121920" bIns="60960"/>
              <a:lstStyle/>
              <a:p>
                <a:pPr algn="ctr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800" b="1" spc="300" dirty="0">
                    <a:solidFill>
                      <a:srgbClr val="F2F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龙希</a:t>
                </a:r>
                <a:endParaRPr lang="en-US" altLang="zh-CN" sz="2800" b="1" spc="30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Content Placeholder 2"/>
              <p:cNvSpPr txBox="1">
                <a:spLocks/>
              </p:cNvSpPr>
              <p:nvPr/>
            </p:nvSpPr>
            <p:spPr>
              <a:xfrm>
                <a:off x="4724629" y="3199327"/>
                <a:ext cx="1371371" cy="914275"/>
              </a:xfrm>
              <a:prstGeom prst="rect">
                <a:avLst/>
              </a:prstGeom>
            </p:spPr>
            <p:txBody>
              <a:bodyPr lIns="121920" tIns="60960" rIns="121920" bIns="6096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  <a:defRPr/>
                </a:pPr>
                <a:endParaRPr lang="en-US" sz="1800" i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5" name="Oval 35"/>
            <p:cNvSpPr>
              <a:spLocks noChangeArrowheads="1"/>
            </p:cNvSpPr>
            <p:nvPr/>
          </p:nvSpPr>
          <p:spPr bwMode="auto">
            <a:xfrm>
              <a:off x="5611715" y="1476653"/>
              <a:ext cx="137160" cy="13716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hangingPunct="1"/>
              <a:endParaRPr lang="zh-CN" altLang="zh-CN" sz="4500"/>
            </a:p>
          </p:txBody>
        </p:sp>
      </p:grpSp>
      <p:grpSp>
        <p:nvGrpSpPr>
          <p:cNvPr id="122" name="Group 44"/>
          <p:cNvGrpSpPr>
            <a:grpSpLocks/>
          </p:cNvGrpSpPr>
          <p:nvPr/>
        </p:nvGrpSpPr>
        <p:grpSpPr bwMode="auto">
          <a:xfrm>
            <a:off x="11823371" y="2144867"/>
            <a:ext cx="2790301" cy="5297714"/>
            <a:chOff x="6324600" y="1504950"/>
            <a:chExt cx="1381328" cy="2603055"/>
          </a:xfrm>
        </p:grpSpPr>
        <p:grpSp>
          <p:nvGrpSpPr>
            <p:cNvPr id="123" name="Group 36"/>
            <p:cNvGrpSpPr>
              <a:grpSpLocks/>
            </p:cNvGrpSpPr>
            <p:nvPr/>
          </p:nvGrpSpPr>
          <p:grpSpPr bwMode="auto">
            <a:xfrm>
              <a:off x="6324600" y="2647910"/>
              <a:ext cx="1381328" cy="1460095"/>
              <a:chOff x="6324600" y="2647910"/>
              <a:chExt cx="1381328" cy="1460095"/>
            </a:xfrm>
          </p:grpSpPr>
          <p:sp>
            <p:nvSpPr>
              <p:cNvPr id="126" name="Content Placeholder 2"/>
              <p:cNvSpPr txBox="1">
                <a:spLocks/>
              </p:cNvSpPr>
              <p:nvPr/>
            </p:nvSpPr>
            <p:spPr>
              <a:xfrm>
                <a:off x="6334126" y="2647910"/>
                <a:ext cx="1371802" cy="376224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lIns="121920" tIns="60960" rIns="121920" bIns="60960"/>
              <a:lstStyle/>
              <a:p>
                <a:pPr algn="ctr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2800" b="1" spc="300" dirty="0">
                    <a:solidFill>
                      <a:srgbClr val="F2F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朱晨阳</a:t>
                </a:r>
                <a:endParaRPr lang="en-US" altLang="zh-CN" sz="2800" b="1" spc="300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Content Placeholder 2"/>
              <p:cNvSpPr txBox="1">
                <a:spLocks/>
              </p:cNvSpPr>
              <p:nvPr/>
            </p:nvSpPr>
            <p:spPr>
              <a:xfrm>
                <a:off x="6324600" y="3193637"/>
                <a:ext cx="1371802" cy="914368"/>
              </a:xfrm>
              <a:prstGeom prst="rect">
                <a:avLst/>
              </a:prstGeom>
            </p:spPr>
            <p:txBody>
              <a:bodyPr lIns="121920" tIns="60960" rIns="121920" bIns="60960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  <a:buNone/>
                  <a:defRPr/>
                </a:pPr>
                <a:endParaRPr lang="en-US" sz="1800" i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4" name="Oval 35"/>
            <p:cNvSpPr>
              <a:spLocks noChangeArrowheads="1"/>
            </p:cNvSpPr>
            <p:nvPr/>
          </p:nvSpPr>
          <p:spPr bwMode="auto">
            <a:xfrm>
              <a:off x="7287958" y="1504950"/>
              <a:ext cx="136942" cy="136917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lIns="121920" tIns="60960" rIns="121920" bIns="60960"/>
            <a:lstStyle/>
            <a:p>
              <a:pPr eaLnBrk="1" hangingPunct="1"/>
              <a:endParaRPr lang="zh-CN" altLang="zh-CN" sz="4500" dirty="0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04F748-3D84-4948-8811-2A59E946E69D}"/>
              </a:ext>
            </a:extLst>
          </p:cNvPr>
          <p:cNvSpPr txBox="1">
            <a:spLocks/>
          </p:cNvSpPr>
          <p:nvPr/>
        </p:nvSpPr>
        <p:spPr bwMode="auto">
          <a:xfrm>
            <a:off x="1961609" y="5581666"/>
            <a:ext cx="2867605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南京大学数学硕士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50000"/>
              </a:lnSpc>
              <a:buNone/>
              <a:defRPr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CD24B6D-A2B9-4465-8420-3ACCBE5D6AA9}"/>
              </a:ext>
            </a:extLst>
          </p:cNvPr>
          <p:cNvSpPr txBox="1">
            <a:spLocks/>
          </p:cNvSpPr>
          <p:nvPr/>
        </p:nvSpPr>
        <p:spPr bwMode="auto">
          <a:xfrm>
            <a:off x="5304825" y="5593044"/>
            <a:ext cx="2983185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天津大学生物工程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–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人工智能硕士</a:t>
            </a:r>
            <a:endParaRPr lang="en-US" altLang="zh-CN" sz="2000" i="1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参与国家天宫二号及神功二号项目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脑际接口、视觉等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8711F48-B434-4D32-A07B-03C444428829}"/>
              </a:ext>
            </a:extLst>
          </p:cNvPr>
          <p:cNvSpPr txBox="1">
            <a:spLocks/>
          </p:cNvSpPr>
          <p:nvPr/>
        </p:nvSpPr>
        <p:spPr bwMode="auto">
          <a:xfrm>
            <a:off x="8536161" y="5581666"/>
            <a:ext cx="2833930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南昌大学自动化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04BB21-8DF6-4274-B11B-DB2B03647388}"/>
              </a:ext>
            </a:extLst>
          </p:cNvPr>
          <p:cNvSpPr txBox="1">
            <a:spLocks/>
          </p:cNvSpPr>
          <p:nvPr/>
        </p:nvSpPr>
        <p:spPr bwMode="auto">
          <a:xfrm>
            <a:off x="11673508" y="5593044"/>
            <a:ext cx="2940164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常熟理工学院计算机软件工程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分布式系统设计、高并发系统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69303-6413-4D6A-AB6A-0336D80FA8C4}"/>
              </a:ext>
            </a:extLst>
          </p:cNvPr>
          <p:cNvSpPr txBox="1">
            <a:spLocks/>
          </p:cNvSpPr>
          <p:nvPr/>
        </p:nvSpPr>
        <p:spPr bwMode="auto">
          <a:xfrm>
            <a:off x="8424938" y="7010695"/>
            <a:ext cx="2718427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3D 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建模、超分辨率技术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1E3388-AF88-4C5E-950D-B7C089FD71E2}"/>
              </a:ext>
            </a:extLst>
          </p:cNvPr>
          <p:cNvSpPr txBox="1">
            <a:spLocks/>
          </p:cNvSpPr>
          <p:nvPr/>
        </p:nvSpPr>
        <p:spPr bwMode="auto">
          <a:xfrm>
            <a:off x="2009391" y="6106221"/>
            <a:ext cx="2867605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理论及优化算法领域</a:t>
            </a:r>
            <a:endParaRPr lang="en-US" altLang="zh-CN" sz="24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50000"/>
              </a:lnSpc>
              <a:buNone/>
              <a:defRPr/>
            </a:pPr>
            <a:endParaRPr lang="en-US" sz="1800" i="1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ED68E0-C010-49DB-BAFE-7B345B491E83}"/>
              </a:ext>
            </a:extLst>
          </p:cNvPr>
          <p:cNvSpPr txBox="1">
            <a:spLocks/>
          </p:cNvSpPr>
          <p:nvPr/>
        </p:nvSpPr>
        <p:spPr bwMode="auto">
          <a:xfrm>
            <a:off x="8482844" y="6038535"/>
            <a:ext cx="2833930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医疗、分子影像 </a:t>
            </a:r>
            <a:r>
              <a:rPr lang="en-US" altLang="zh-CN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20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技术</a:t>
            </a:r>
            <a:endParaRPr lang="en-US" altLang="zh-CN" sz="20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F6E422E-74C1-4255-9511-B7616E5E1A4E}"/>
              </a:ext>
            </a:extLst>
          </p:cNvPr>
          <p:cNvSpPr>
            <a:spLocks noEditPoints="1"/>
          </p:cNvSpPr>
          <p:nvPr/>
        </p:nvSpPr>
        <p:spPr bwMode="auto">
          <a:xfrm>
            <a:off x="333146" y="145381"/>
            <a:ext cx="749386" cy="617063"/>
          </a:xfrm>
          <a:custGeom>
            <a:avLst/>
            <a:gdLst>
              <a:gd name="T0" fmla="*/ 79 w 477"/>
              <a:gd name="T1" fmla="*/ 129 h 393"/>
              <a:gd name="T2" fmla="*/ 96 w 477"/>
              <a:gd name="T3" fmla="*/ 125 h 393"/>
              <a:gd name="T4" fmla="*/ 100 w 477"/>
              <a:gd name="T5" fmla="*/ 126 h 393"/>
              <a:gd name="T6" fmla="*/ 104 w 477"/>
              <a:gd name="T7" fmla="*/ 124 h 393"/>
              <a:gd name="T8" fmla="*/ 108 w 477"/>
              <a:gd name="T9" fmla="*/ 141 h 393"/>
              <a:gd name="T10" fmla="*/ 119 w 477"/>
              <a:gd name="T11" fmla="*/ 170 h 393"/>
              <a:gd name="T12" fmla="*/ 111 w 477"/>
              <a:gd name="T13" fmla="*/ 99 h 393"/>
              <a:gd name="T14" fmla="*/ 101 w 477"/>
              <a:gd name="T15" fmla="*/ 36 h 393"/>
              <a:gd name="T16" fmla="*/ 91 w 477"/>
              <a:gd name="T17" fmla="*/ 99 h 393"/>
              <a:gd name="T18" fmla="*/ 96 w 477"/>
              <a:gd name="T19" fmla="*/ 116 h 393"/>
              <a:gd name="T20" fmla="*/ 105 w 477"/>
              <a:gd name="T21" fmla="*/ 114 h 393"/>
              <a:gd name="T22" fmla="*/ 106 w 477"/>
              <a:gd name="T23" fmla="*/ 119 h 393"/>
              <a:gd name="T24" fmla="*/ 104 w 477"/>
              <a:gd name="T25" fmla="*/ 122 h 393"/>
              <a:gd name="T26" fmla="*/ 100 w 477"/>
              <a:gd name="T27" fmla="*/ 123 h 393"/>
              <a:gd name="T28" fmla="*/ 96 w 477"/>
              <a:gd name="T29" fmla="*/ 121 h 393"/>
              <a:gd name="T30" fmla="*/ 96 w 477"/>
              <a:gd name="T31" fmla="*/ 116 h 393"/>
              <a:gd name="T32" fmla="*/ 463 w 477"/>
              <a:gd name="T33" fmla="*/ 269 h 393"/>
              <a:gd name="T34" fmla="*/ 399 w 477"/>
              <a:gd name="T35" fmla="*/ 269 h 393"/>
              <a:gd name="T36" fmla="*/ 385 w 477"/>
              <a:gd name="T37" fmla="*/ 370 h 393"/>
              <a:gd name="T38" fmla="*/ 441 w 477"/>
              <a:gd name="T39" fmla="*/ 300 h 393"/>
              <a:gd name="T40" fmla="*/ 391 w 477"/>
              <a:gd name="T41" fmla="*/ 270 h 393"/>
              <a:gd name="T42" fmla="*/ 431 w 477"/>
              <a:gd name="T43" fmla="*/ 229 h 393"/>
              <a:gd name="T44" fmla="*/ 408 w 477"/>
              <a:gd name="T45" fmla="*/ 199 h 393"/>
              <a:gd name="T46" fmla="*/ 398 w 477"/>
              <a:gd name="T47" fmla="*/ 136 h 393"/>
              <a:gd name="T48" fmla="*/ 388 w 477"/>
              <a:gd name="T49" fmla="*/ 199 h 393"/>
              <a:gd name="T50" fmla="*/ 55 w 477"/>
              <a:gd name="T51" fmla="*/ 300 h 393"/>
              <a:gd name="T52" fmla="*/ 46 w 477"/>
              <a:gd name="T53" fmla="*/ 237 h 393"/>
              <a:gd name="T54" fmla="*/ 36 w 477"/>
              <a:gd name="T55" fmla="*/ 300 h 393"/>
              <a:gd name="T56" fmla="*/ 92 w 477"/>
              <a:gd name="T57" fmla="*/ 370 h 393"/>
              <a:gd name="T58" fmla="*/ 37 w 477"/>
              <a:gd name="T59" fmla="*/ 230 h 393"/>
              <a:gd name="T60" fmla="*/ 86 w 477"/>
              <a:gd name="T61" fmla="*/ 269 h 393"/>
              <a:gd name="T62" fmla="*/ 125 w 477"/>
              <a:gd name="T63" fmla="*/ 270 h 393"/>
              <a:gd name="T64" fmla="*/ 111 w 477"/>
              <a:gd name="T65" fmla="*/ 168 h 393"/>
              <a:gd name="T66" fmla="*/ 47 w 477"/>
              <a:gd name="T67" fmla="*/ 168 h 393"/>
              <a:gd name="T68" fmla="*/ 37 w 477"/>
              <a:gd name="T69" fmla="*/ 230 h 393"/>
              <a:gd name="T70" fmla="*/ 96 w 477"/>
              <a:gd name="T71" fmla="*/ 378 h 393"/>
              <a:gd name="T72" fmla="*/ 382 w 477"/>
              <a:gd name="T73" fmla="*/ 393 h 393"/>
              <a:gd name="T74" fmla="*/ 318 w 477"/>
              <a:gd name="T75" fmla="*/ 181 h 393"/>
              <a:gd name="T76" fmla="*/ 234 w 477"/>
              <a:gd name="T77" fmla="*/ 106 h 393"/>
              <a:gd name="T78" fmla="*/ 287 w 477"/>
              <a:gd name="T79" fmla="*/ 72 h 393"/>
              <a:gd name="T80" fmla="*/ 265 w 477"/>
              <a:gd name="T81" fmla="*/ 48 h 393"/>
              <a:gd name="T82" fmla="*/ 236 w 477"/>
              <a:gd name="T83" fmla="*/ 89 h 393"/>
              <a:gd name="T84" fmla="*/ 192 w 477"/>
              <a:gd name="T85" fmla="*/ 91 h 393"/>
              <a:gd name="T86" fmla="*/ 222 w 477"/>
              <a:gd name="T87" fmla="*/ 85 h 393"/>
              <a:gd name="T88" fmla="*/ 155 w 477"/>
              <a:gd name="T89" fmla="*/ 22 h 393"/>
              <a:gd name="T90" fmla="*/ 164 w 477"/>
              <a:gd name="T91" fmla="*/ 130 h 393"/>
              <a:gd name="T92" fmla="*/ 240 w 477"/>
              <a:gd name="T93" fmla="*/ 136 h 393"/>
              <a:gd name="T94" fmla="*/ 230 w 477"/>
              <a:gd name="T95" fmla="*/ 160 h 393"/>
              <a:gd name="T96" fmla="*/ 256 w 477"/>
              <a:gd name="T97" fmla="*/ 160 h 393"/>
              <a:gd name="T98" fmla="*/ 247 w 477"/>
              <a:gd name="T99" fmla="*/ 136 h 393"/>
              <a:gd name="T100" fmla="*/ 321 w 477"/>
              <a:gd name="T101" fmla="*/ 130 h 393"/>
              <a:gd name="T102" fmla="*/ 330 w 477"/>
              <a:gd name="T103" fmla="*/ 22 h 393"/>
              <a:gd name="T104" fmla="*/ 337 w 477"/>
              <a:gd name="T105" fmla="*/ 7 h 393"/>
              <a:gd name="T106" fmla="*/ 155 w 477"/>
              <a:gd name="T107" fmla="*/ 0 h 393"/>
              <a:gd name="T108" fmla="*/ 148 w 477"/>
              <a:gd name="T109" fmla="*/ 15 h 393"/>
              <a:gd name="T110" fmla="*/ 181 w 477"/>
              <a:gd name="T111" fmla="*/ 36 h 393"/>
              <a:gd name="T112" fmla="*/ 297 w 477"/>
              <a:gd name="T113" fmla="*/ 30 h 393"/>
              <a:gd name="T114" fmla="*/ 304 w 477"/>
              <a:gd name="T115" fmla="*/ 115 h 393"/>
              <a:gd name="T116" fmla="*/ 188 w 477"/>
              <a:gd name="T117" fmla="*/ 121 h 393"/>
              <a:gd name="T118" fmla="*/ 181 w 477"/>
              <a:gd name="T119" fmla="*/ 36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7" h="393">
                <a:moveTo>
                  <a:pt x="58" y="134"/>
                </a:moveTo>
                <a:cubicBezTo>
                  <a:pt x="64" y="131"/>
                  <a:pt x="71" y="129"/>
                  <a:pt x="79" y="129"/>
                </a:cubicBezTo>
                <a:cubicBezTo>
                  <a:pt x="85" y="129"/>
                  <a:pt x="90" y="130"/>
                  <a:pt x="95" y="132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6" y="124"/>
                  <a:pt x="97" y="124"/>
                  <a:pt x="98" y="124"/>
                </a:cubicBezTo>
                <a:cubicBezTo>
                  <a:pt x="100" y="126"/>
                  <a:pt x="100" y="126"/>
                  <a:pt x="100" y="126"/>
                </a:cubicBezTo>
                <a:cubicBezTo>
                  <a:pt x="100" y="126"/>
                  <a:pt x="102" y="126"/>
                  <a:pt x="102" y="126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5" y="124"/>
                  <a:pt x="106" y="124"/>
                  <a:pt x="106" y="125"/>
                </a:cubicBezTo>
                <a:cubicBezTo>
                  <a:pt x="108" y="141"/>
                  <a:pt x="108" y="141"/>
                  <a:pt x="108" y="141"/>
                </a:cubicBezTo>
                <a:cubicBezTo>
                  <a:pt x="115" y="149"/>
                  <a:pt x="119" y="158"/>
                  <a:pt x="119" y="168"/>
                </a:cubicBezTo>
                <a:cubicBezTo>
                  <a:pt x="119" y="169"/>
                  <a:pt x="119" y="169"/>
                  <a:pt x="119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28"/>
                  <a:pt x="139" y="105"/>
                  <a:pt x="111" y="99"/>
                </a:cubicBezTo>
                <a:cubicBezTo>
                  <a:pt x="124" y="95"/>
                  <a:pt x="133" y="83"/>
                  <a:pt x="133" y="69"/>
                </a:cubicBezTo>
                <a:cubicBezTo>
                  <a:pt x="133" y="51"/>
                  <a:pt x="119" y="36"/>
                  <a:pt x="101" y="36"/>
                </a:cubicBezTo>
                <a:cubicBezTo>
                  <a:pt x="83" y="36"/>
                  <a:pt x="69" y="51"/>
                  <a:pt x="69" y="69"/>
                </a:cubicBezTo>
                <a:cubicBezTo>
                  <a:pt x="69" y="83"/>
                  <a:pt x="78" y="95"/>
                  <a:pt x="91" y="99"/>
                </a:cubicBezTo>
                <a:cubicBezTo>
                  <a:pt x="73" y="103"/>
                  <a:pt x="63" y="115"/>
                  <a:pt x="58" y="134"/>
                </a:cubicBezTo>
                <a:close/>
                <a:moveTo>
                  <a:pt x="96" y="116"/>
                </a:moveTo>
                <a:cubicBezTo>
                  <a:pt x="96" y="115"/>
                  <a:pt x="97" y="114"/>
                  <a:pt x="97" y="114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05" y="114"/>
                  <a:pt x="106" y="115"/>
                  <a:pt x="106" y="116"/>
                </a:cubicBezTo>
                <a:cubicBezTo>
                  <a:pt x="106" y="119"/>
                  <a:pt x="106" y="119"/>
                  <a:pt x="106" y="119"/>
                </a:cubicBezTo>
                <a:cubicBezTo>
                  <a:pt x="106" y="120"/>
                  <a:pt x="106" y="121"/>
                  <a:pt x="106" y="121"/>
                </a:cubicBezTo>
                <a:cubicBezTo>
                  <a:pt x="106" y="121"/>
                  <a:pt x="105" y="121"/>
                  <a:pt x="104" y="122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102" y="123"/>
                  <a:pt x="100" y="123"/>
                  <a:pt x="100" y="123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7" y="121"/>
                  <a:pt x="96" y="121"/>
                  <a:pt x="96" y="121"/>
                </a:cubicBezTo>
                <a:cubicBezTo>
                  <a:pt x="96" y="121"/>
                  <a:pt x="96" y="120"/>
                  <a:pt x="96" y="119"/>
                </a:cubicBezTo>
                <a:lnTo>
                  <a:pt x="96" y="116"/>
                </a:lnTo>
                <a:close/>
                <a:moveTo>
                  <a:pt x="441" y="300"/>
                </a:moveTo>
                <a:cubicBezTo>
                  <a:pt x="454" y="296"/>
                  <a:pt x="463" y="283"/>
                  <a:pt x="463" y="269"/>
                </a:cubicBezTo>
                <a:cubicBezTo>
                  <a:pt x="463" y="251"/>
                  <a:pt x="449" y="237"/>
                  <a:pt x="431" y="237"/>
                </a:cubicBezTo>
                <a:cubicBezTo>
                  <a:pt x="413" y="237"/>
                  <a:pt x="399" y="251"/>
                  <a:pt x="399" y="269"/>
                </a:cubicBezTo>
                <a:cubicBezTo>
                  <a:pt x="399" y="283"/>
                  <a:pt x="408" y="296"/>
                  <a:pt x="421" y="300"/>
                </a:cubicBezTo>
                <a:cubicBezTo>
                  <a:pt x="393" y="306"/>
                  <a:pt x="385" y="328"/>
                  <a:pt x="385" y="370"/>
                </a:cubicBezTo>
                <a:cubicBezTo>
                  <a:pt x="477" y="370"/>
                  <a:pt x="477" y="370"/>
                  <a:pt x="477" y="370"/>
                </a:cubicBezTo>
                <a:cubicBezTo>
                  <a:pt x="477" y="328"/>
                  <a:pt x="469" y="306"/>
                  <a:pt x="441" y="300"/>
                </a:cubicBezTo>
                <a:close/>
                <a:moveTo>
                  <a:pt x="352" y="270"/>
                </a:moveTo>
                <a:cubicBezTo>
                  <a:pt x="391" y="270"/>
                  <a:pt x="391" y="270"/>
                  <a:pt x="391" y="270"/>
                </a:cubicBezTo>
                <a:cubicBezTo>
                  <a:pt x="391" y="269"/>
                  <a:pt x="391" y="269"/>
                  <a:pt x="391" y="269"/>
                </a:cubicBezTo>
                <a:cubicBezTo>
                  <a:pt x="391" y="247"/>
                  <a:pt x="409" y="229"/>
                  <a:pt x="431" y="229"/>
                </a:cubicBezTo>
                <a:cubicBezTo>
                  <a:pt x="434" y="229"/>
                  <a:pt x="437" y="229"/>
                  <a:pt x="440" y="230"/>
                </a:cubicBezTo>
                <a:cubicBezTo>
                  <a:pt x="435" y="213"/>
                  <a:pt x="425" y="203"/>
                  <a:pt x="408" y="199"/>
                </a:cubicBezTo>
                <a:cubicBezTo>
                  <a:pt x="421" y="195"/>
                  <a:pt x="430" y="183"/>
                  <a:pt x="430" y="168"/>
                </a:cubicBezTo>
                <a:cubicBezTo>
                  <a:pt x="430" y="151"/>
                  <a:pt x="416" y="136"/>
                  <a:pt x="398" y="136"/>
                </a:cubicBezTo>
                <a:cubicBezTo>
                  <a:pt x="380" y="136"/>
                  <a:pt x="366" y="151"/>
                  <a:pt x="366" y="168"/>
                </a:cubicBezTo>
                <a:cubicBezTo>
                  <a:pt x="366" y="183"/>
                  <a:pt x="375" y="195"/>
                  <a:pt x="388" y="199"/>
                </a:cubicBezTo>
                <a:cubicBezTo>
                  <a:pt x="360" y="205"/>
                  <a:pt x="352" y="228"/>
                  <a:pt x="352" y="270"/>
                </a:cubicBezTo>
                <a:close/>
                <a:moveTo>
                  <a:pt x="55" y="300"/>
                </a:moveTo>
                <a:cubicBezTo>
                  <a:pt x="69" y="296"/>
                  <a:pt x="78" y="283"/>
                  <a:pt x="78" y="269"/>
                </a:cubicBezTo>
                <a:cubicBezTo>
                  <a:pt x="78" y="251"/>
                  <a:pt x="64" y="237"/>
                  <a:pt x="46" y="237"/>
                </a:cubicBezTo>
                <a:cubicBezTo>
                  <a:pt x="28" y="237"/>
                  <a:pt x="14" y="251"/>
                  <a:pt x="14" y="269"/>
                </a:cubicBezTo>
                <a:cubicBezTo>
                  <a:pt x="14" y="283"/>
                  <a:pt x="23" y="296"/>
                  <a:pt x="36" y="300"/>
                </a:cubicBezTo>
                <a:cubicBezTo>
                  <a:pt x="8" y="306"/>
                  <a:pt x="0" y="328"/>
                  <a:pt x="0" y="370"/>
                </a:cubicBezTo>
                <a:cubicBezTo>
                  <a:pt x="92" y="370"/>
                  <a:pt x="92" y="370"/>
                  <a:pt x="92" y="370"/>
                </a:cubicBezTo>
                <a:cubicBezTo>
                  <a:pt x="92" y="328"/>
                  <a:pt x="84" y="306"/>
                  <a:pt x="55" y="300"/>
                </a:cubicBezTo>
                <a:close/>
                <a:moveTo>
                  <a:pt x="37" y="230"/>
                </a:moveTo>
                <a:cubicBezTo>
                  <a:pt x="40" y="229"/>
                  <a:pt x="43" y="229"/>
                  <a:pt x="46" y="229"/>
                </a:cubicBezTo>
                <a:cubicBezTo>
                  <a:pt x="68" y="229"/>
                  <a:pt x="86" y="247"/>
                  <a:pt x="86" y="269"/>
                </a:cubicBezTo>
                <a:cubicBezTo>
                  <a:pt x="86" y="269"/>
                  <a:pt x="86" y="269"/>
                  <a:pt x="86" y="270"/>
                </a:cubicBezTo>
                <a:cubicBezTo>
                  <a:pt x="125" y="270"/>
                  <a:pt x="125" y="270"/>
                  <a:pt x="125" y="270"/>
                </a:cubicBezTo>
                <a:cubicBezTo>
                  <a:pt x="125" y="228"/>
                  <a:pt x="117" y="205"/>
                  <a:pt x="88" y="199"/>
                </a:cubicBezTo>
                <a:cubicBezTo>
                  <a:pt x="102" y="195"/>
                  <a:pt x="111" y="183"/>
                  <a:pt x="111" y="168"/>
                </a:cubicBezTo>
                <a:cubicBezTo>
                  <a:pt x="111" y="151"/>
                  <a:pt x="97" y="136"/>
                  <a:pt x="79" y="136"/>
                </a:cubicBezTo>
                <a:cubicBezTo>
                  <a:pt x="61" y="136"/>
                  <a:pt x="47" y="151"/>
                  <a:pt x="47" y="168"/>
                </a:cubicBezTo>
                <a:cubicBezTo>
                  <a:pt x="47" y="183"/>
                  <a:pt x="56" y="195"/>
                  <a:pt x="69" y="199"/>
                </a:cubicBezTo>
                <a:cubicBezTo>
                  <a:pt x="52" y="203"/>
                  <a:pt x="42" y="213"/>
                  <a:pt x="37" y="230"/>
                </a:cubicBezTo>
                <a:close/>
                <a:moveTo>
                  <a:pt x="159" y="181"/>
                </a:moveTo>
                <a:cubicBezTo>
                  <a:pt x="96" y="378"/>
                  <a:pt x="96" y="378"/>
                  <a:pt x="96" y="378"/>
                </a:cubicBezTo>
                <a:cubicBezTo>
                  <a:pt x="96" y="393"/>
                  <a:pt x="96" y="393"/>
                  <a:pt x="96" y="393"/>
                </a:cubicBezTo>
                <a:cubicBezTo>
                  <a:pt x="382" y="393"/>
                  <a:pt x="382" y="393"/>
                  <a:pt x="382" y="393"/>
                </a:cubicBezTo>
                <a:cubicBezTo>
                  <a:pt x="382" y="378"/>
                  <a:pt x="382" y="378"/>
                  <a:pt x="382" y="378"/>
                </a:cubicBezTo>
                <a:cubicBezTo>
                  <a:pt x="318" y="181"/>
                  <a:pt x="318" y="181"/>
                  <a:pt x="318" y="181"/>
                </a:cubicBezTo>
                <a:lnTo>
                  <a:pt x="159" y="181"/>
                </a:lnTo>
                <a:close/>
                <a:moveTo>
                  <a:pt x="234" y="106"/>
                </a:moveTo>
                <a:cubicBezTo>
                  <a:pt x="279" y="64"/>
                  <a:pt x="279" y="64"/>
                  <a:pt x="279" y="64"/>
                </a:cubicBezTo>
                <a:cubicBezTo>
                  <a:pt x="287" y="72"/>
                  <a:pt x="287" y="72"/>
                  <a:pt x="287" y="72"/>
                </a:cubicBezTo>
                <a:cubicBezTo>
                  <a:pt x="292" y="45"/>
                  <a:pt x="292" y="45"/>
                  <a:pt x="292" y="45"/>
                </a:cubicBezTo>
                <a:cubicBezTo>
                  <a:pt x="265" y="48"/>
                  <a:pt x="265" y="48"/>
                  <a:pt x="265" y="48"/>
                </a:cubicBezTo>
                <a:cubicBezTo>
                  <a:pt x="272" y="56"/>
                  <a:pt x="272" y="56"/>
                  <a:pt x="272" y="56"/>
                </a:cubicBezTo>
                <a:cubicBezTo>
                  <a:pt x="236" y="89"/>
                  <a:pt x="236" y="89"/>
                  <a:pt x="236" y="89"/>
                </a:cubicBezTo>
                <a:cubicBezTo>
                  <a:pt x="224" y="67"/>
                  <a:pt x="224" y="67"/>
                  <a:pt x="224" y="67"/>
                </a:cubicBezTo>
                <a:cubicBezTo>
                  <a:pt x="192" y="91"/>
                  <a:pt x="192" y="91"/>
                  <a:pt x="192" y="91"/>
                </a:cubicBezTo>
                <a:cubicBezTo>
                  <a:pt x="192" y="106"/>
                  <a:pt x="192" y="106"/>
                  <a:pt x="192" y="106"/>
                </a:cubicBezTo>
                <a:cubicBezTo>
                  <a:pt x="222" y="85"/>
                  <a:pt x="222" y="85"/>
                  <a:pt x="222" y="85"/>
                </a:cubicBezTo>
                <a:lnTo>
                  <a:pt x="234" y="106"/>
                </a:lnTo>
                <a:close/>
                <a:moveTo>
                  <a:pt x="155" y="22"/>
                </a:moveTo>
                <a:cubicBezTo>
                  <a:pt x="164" y="22"/>
                  <a:pt x="164" y="22"/>
                  <a:pt x="164" y="22"/>
                </a:cubicBezTo>
                <a:cubicBezTo>
                  <a:pt x="164" y="130"/>
                  <a:pt x="164" y="130"/>
                  <a:pt x="164" y="130"/>
                </a:cubicBezTo>
                <a:cubicBezTo>
                  <a:pt x="164" y="133"/>
                  <a:pt x="167" y="136"/>
                  <a:pt x="171" y="136"/>
                </a:cubicBezTo>
                <a:cubicBezTo>
                  <a:pt x="240" y="136"/>
                  <a:pt x="240" y="136"/>
                  <a:pt x="240" y="136"/>
                </a:cubicBezTo>
                <a:cubicBezTo>
                  <a:pt x="240" y="147"/>
                  <a:pt x="240" y="147"/>
                  <a:pt x="240" y="147"/>
                </a:cubicBezTo>
                <a:cubicBezTo>
                  <a:pt x="234" y="149"/>
                  <a:pt x="230" y="154"/>
                  <a:pt x="230" y="160"/>
                </a:cubicBezTo>
                <a:cubicBezTo>
                  <a:pt x="230" y="167"/>
                  <a:pt x="236" y="173"/>
                  <a:pt x="243" y="173"/>
                </a:cubicBezTo>
                <a:cubicBezTo>
                  <a:pt x="251" y="173"/>
                  <a:pt x="256" y="167"/>
                  <a:pt x="256" y="160"/>
                </a:cubicBezTo>
                <a:cubicBezTo>
                  <a:pt x="256" y="154"/>
                  <a:pt x="252" y="149"/>
                  <a:pt x="247" y="147"/>
                </a:cubicBezTo>
                <a:cubicBezTo>
                  <a:pt x="247" y="136"/>
                  <a:pt x="247" y="136"/>
                  <a:pt x="247" y="136"/>
                </a:cubicBezTo>
                <a:cubicBezTo>
                  <a:pt x="314" y="136"/>
                  <a:pt x="314" y="136"/>
                  <a:pt x="314" y="136"/>
                </a:cubicBezTo>
                <a:cubicBezTo>
                  <a:pt x="318" y="136"/>
                  <a:pt x="321" y="133"/>
                  <a:pt x="321" y="130"/>
                </a:cubicBezTo>
                <a:cubicBezTo>
                  <a:pt x="321" y="22"/>
                  <a:pt x="321" y="22"/>
                  <a:pt x="321" y="22"/>
                </a:cubicBezTo>
                <a:cubicBezTo>
                  <a:pt x="330" y="22"/>
                  <a:pt x="330" y="22"/>
                  <a:pt x="330" y="22"/>
                </a:cubicBezTo>
                <a:cubicBezTo>
                  <a:pt x="334" y="22"/>
                  <a:pt x="337" y="18"/>
                  <a:pt x="337" y="15"/>
                </a:cubicBezTo>
                <a:cubicBezTo>
                  <a:pt x="337" y="7"/>
                  <a:pt x="337" y="7"/>
                  <a:pt x="337" y="7"/>
                </a:cubicBezTo>
                <a:cubicBezTo>
                  <a:pt x="337" y="3"/>
                  <a:pt x="334" y="0"/>
                  <a:pt x="330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1" y="0"/>
                  <a:pt x="148" y="3"/>
                  <a:pt x="148" y="7"/>
                </a:cubicBezTo>
                <a:cubicBezTo>
                  <a:pt x="148" y="15"/>
                  <a:pt x="148" y="15"/>
                  <a:pt x="148" y="15"/>
                </a:cubicBezTo>
                <a:cubicBezTo>
                  <a:pt x="148" y="18"/>
                  <a:pt x="151" y="22"/>
                  <a:pt x="155" y="22"/>
                </a:cubicBezTo>
                <a:close/>
                <a:moveTo>
                  <a:pt x="181" y="36"/>
                </a:moveTo>
                <a:cubicBezTo>
                  <a:pt x="181" y="33"/>
                  <a:pt x="184" y="30"/>
                  <a:pt x="188" y="30"/>
                </a:cubicBezTo>
                <a:cubicBezTo>
                  <a:pt x="297" y="30"/>
                  <a:pt x="297" y="30"/>
                  <a:pt x="297" y="30"/>
                </a:cubicBezTo>
                <a:cubicBezTo>
                  <a:pt x="301" y="30"/>
                  <a:pt x="304" y="33"/>
                  <a:pt x="304" y="36"/>
                </a:cubicBezTo>
                <a:cubicBezTo>
                  <a:pt x="304" y="115"/>
                  <a:pt x="304" y="115"/>
                  <a:pt x="304" y="115"/>
                </a:cubicBezTo>
                <a:cubicBezTo>
                  <a:pt x="304" y="118"/>
                  <a:pt x="301" y="121"/>
                  <a:pt x="297" y="121"/>
                </a:cubicBezTo>
                <a:cubicBezTo>
                  <a:pt x="188" y="121"/>
                  <a:pt x="188" y="121"/>
                  <a:pt x="188" y="121"/>
                </a:cubicBezTo>
                <a:cubicBezTo>
                  <a:pt x="184" y="121"/>
                  <a:pt x="181" y="118"/>
                  <a:pt x="181" y="115"/>
                </a:cubicBezTo>
                <a:lnTo>
                  <a:pt x="181" y="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9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鸟, 监控, 灯光, 绿色&#10;&#10;描述已自动生成">
            <a:extLst>
              <a:ext uri="{FF2B5EF4-FFF2-40B4-BE49-F238E27FC236}">
                <a16:creationId xmlns:a16="http://schemas.microsoft.com/office/drawing/2014/main" id="{696FD154-3482-48D7-BD1B-F92A20CED0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37"/>
          <a:stretch/>
        </p:blipFill>
        <p:spPr>
          <a:xfrm>
            <a:off x="3762155" y="-1"/>
            <a:ext cx="9367273" cy="5856823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807048" y="5631308"/>
            <a:ext cx="1161149" cy="1029579"/>
            <a:chOff x="11271085" y="4827244"/>
            <a:chExt cx="1161149" cy="1029579"/>
          </a:xfrm>
        </p:grpSpPr>
        <p:sp>
          <p:nvSpPr>
            <p:cNvPr id="404" name="Freeform 5"/>
            <p:cNvSpPr>
              <a:spLocks/>
            </p:cNvSpPr>
            <p:nvPr/>
          </p:nvSpPr>
          <p:spPr bwMode="auto">
            <a:xfrm>
              <a:off x="11271085" y="4827244"/>
              <a:ext cx="1161149" cy="1029579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68213" tIns="84107" rIns="168213" bIns="841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3"/>
                </a:solidFill>
              </a:endParaRPr>
            </a:p>
          </p:txBody>
        </p:sp>
        <p:grpSp>
          <p:nvGrpSpPr>
            <p:cNvPr id="429" name="组合 428"/>
            <p:cNvGrpSpPr/>
            <p:nvPr/>
          </p:nvGrpSpPr>
          <p:grpSpPr>
            <a:xfrm>
              <a:off x="11504395" y="4972338"/>
              <a:ext cx="746572" cy="661016"/>
              <a:chOff x="2098676" y="7219950"/>
              <a:chExt cx="1163637" cy="1030288"/>
            </a:xfrm>
          </p:grpSpPr>
          <p:sp>
            <p:nvSpPr>
              <p:cNvPr id="430" name="Freeform 13"/>
              <p:cNvSpPr>
                <a:spLocks/>
              </p:cNvSpPr>
              <p:nvPr/>
            </p:nvSpPr>
            <p:spPr bwMode="auto">
              <a:xfrm>
                <a:off x="2098676" y="7575550"/>
                <a:ext cx="258763" cy="236538"/>
              </a:xfrm>
              <a:custGeom>
                <a:avLst/>
                <a:gdLst>
                  <a:gd name="T0" fmla="*/ 68 w 69"/>
                  <a:gd name="T1" fmla="*/ 32 h 63"/>
                  <a:gd name="T2" fmla="*/ 53 w 69"/>
                  <a:gd name="T3" fmla="*/ 59 h 63"/>
                  <a:gd name="T4" fmla="*/ 45 w 69"/>
                  <a:gd name="T5" fmla="*/ 62 h 63"/>
                  <a:gd name="T6" fmla="*/ 4 w 69"/>
                  <a:gd name="T7" fmla="*/ 39 h 63"/>
                  <a:gd name="T8" fmla="*/ 2 w 69"/>
                  <a:gd name="T9" fmla="*/ 31 h 63"/>
                  <a:gd name="T10" fmla="*/ 17 w 69"/>
                  <a:gd name="T11" fmla="*/ 4 h 63"/>
                  <a:gd name="T12" fmla="*/ 24 w 69"/>
                  <a:gd name="T13" fmla="*/ 2 h 63"/>
                  <a:gd name="T14" fmla="*/ 66 w 69"/>
                  <a:gd name="T15" fmla="*/ 25 h 63"/>
                  <a:gd name="T16" fmla="*/ 68 w 69"/>
                  <a:gd name="T17" fmla="*/ 3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63">
                    <a:moveTo>
                      <a:pt x="68" y="32"/>
                    </a:moveTo>
                    <a:cubicBezTo>
                      <a:pt x="53" y="59"/>
                      <a:pt x="53" y="59"/>
                      <a:pt x="53" y="59"/>
                    </a:cubicBezTo>
                    <a:cubicBezTo>
                      <a:pt x="51" y="62"/>
                      <a:pt x="48" y="63"/>
                      <a:pt x="45" y="62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" y="38"/>
                      <a:pt x="0" y="34"/>
                      <a:pt x="2" y="31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1"/>
                      <a:pt x="22" y="0"/>
                      <a:pt x="24" y="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68" y="26"/>
                      <a:pt x="69" y="30"/>
                      <a:pt x="68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31" name="Freeform 14"/>
              <p:cNvSpPr>
                <a:spLocks/>
              </p:cNvSpPr>
              <p:nvPr/>
            </p:nvSpPr>
            <p:spPr bwMode="auto">
              <a:xfrm>
                <a:off x="2133601" y="7639050"/>
                <a:ext cx="193675" cy="112713"/>
              </a:xfrm>
              <a:custGeom>
                <a:avLst/>
                <a:gdLst>
                  <a:gd name="T0" fmla="*/ 26 w 52"/>
                  <a:gd name="T1" fmla="*/ 19 h 30"/>
                  <a:gd name="T2" fmla="*/ 22 w 52"/>
                  <a:gd name="T3" fmla="*/ 17 h 30"/>
                  <a:gd name="T4" fmla="*/ 1 w 52"/>
                  <a:gd name="T5" fmla="*/ 0 h 30"/>
                  <a:gd name="T6" fmla="*/ 0 w 52"/>
                  <a:gd name="T7" fmla="*/ 1 h 30"/>
                  <a:gd name="T8" fmla="*/ 19 w 52"/>
                  <a:gd name="T9" fmla="*/ 17 h 30"/>
                  <a:gd name="T10" fmla="*/ 17 w 52"/>
                  <a:gd name="T11" fmla="*/ 20 h 30"/>
                  <a:gd name="T12" fmla="*/ 25 w 52"/>
                  <a:gd name="T13" fmla="*/ 25 h 30"/>
                  <a:gd name="T14" fmla="*/ 27 w 52"/>
                  <a:gd name="T15" fmla="*/ 21 h 30"/>
                  <a:gd name="T16" fmla="*/ 27 w 52"/>
                  <a:gd name="T17" fmla="*/ 21 h 30"/>
                  <a:gd name="T18" fmla="*/ 51 w 52"/>
                  <a:gd name="T19" fmla="*/ 30 h 30"/>
                  <a:gd name="T20" fmla="*/ 52 w 52"/>
                  <a:gd name="T21" fmla="*/ 28 h 30"/>
                  <a:gd name="T22" fmla="*/ 26 w 52"/>
                  <a:gd name="T23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30">
                    <a:moveTo>
                      <a:pt x="26" y="19"/>
                    </a:moveTo>
                    <a:cubicBezTo>
                      <a:pt x="25" y="19"/>
                      <a:pt x="23" y="17"/>
                      <a:pt x="22" y="17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2" y="28"/>
                      <a:pt x="52" y="28"/>
                      <a:pt x="52" y="28"/>
                    </a:cubicBezTo>
                    <a:lnTo>
                      <a:pt x="26" y="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32" name="Freeform 15"/>
              <p:cNvSpPr>
                <a:spLocks/>
              </p:cNvSpPr>
              <p:nvPr/>
            </p:nvSpPr>
            <p:spPr bwMode="auto">
              <a:xfrm>
                <a:off x="2233613" y="7578725"/>
                <a:ext cx="82550" cy="65088"/>
              </a:xfrm>
              <a:custGeom>
                <a:avLst/>
                <a:gdLst>
                  <a:gd name="T0" fmla="*/ 19 w 22"/>
                  <a:gd name="T1" fmla="*/ 17 h 17"/>
                  <a:gd name="T2" fmla="*/ 17 w 22"/>
                  <a:gd name="T3" fmla="*/ 15 h 17"/>
                  <a:gd name="T4" fmla="*/ 18 w 22"/>
                  <a:gd name="T5" fmla="*/ 12 h 17"/>
                  <a:gd name="T6" fmla="*/ 17 w 22"/>
                  <a:gd name="T7" fmla="*/ 9 h 17"/>
                  <a:gd name="T8" fmla="*/ 7 w 22"/>
                  <a:gd name="T9" fmla="*/ 4 h 17"/>
                  <a:gd name="T10" fmla="*/ 4 w 22"/>
                  <a:gd name="T11" fmla="*/ 4 h 17"/>
                  <a:gd name="T12" fmla="*/ 2 w 22"/>
                  <a:gd name="T13" fmla="*/ 7 h 17"/>
                  <a:gd name="T14" fmla="*/ 0 w 22"/>
                  <a:gd name="T15" fmla="*/ 6 h 17"/>
                  <a:gd name="T16" fmla="*/ 1 w 22"/>
                  <a:gd name="T17" fmla="*/ 3 h 17"/>
                  <a:gd name="T18" fmla="*/ 9 w 22"/>
                  <a:gd name="T19" fmla="*/ 1 h 17"/>
                  <a:gd name="T20" fmla="*/ 18 w 22"/>
                  <a:gd name="T21" fmla="*/ 7 h 17"/>
                  <a:gd name="T22" fmla="*/ 21 w 22"/>
                  <a:gd name="T23" fmla="*/ 14 h 17"/>
                  <a:gd name="T24" fmla="*/ 19 w 22"/>
                  <a:gd name="T2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7">
                    <a:moveTo>
                      <a:pt x="19" y="17"/>
                    </a:moveTo>
                    <a:cubicBezTo>
                      <a:pt x="17" y="15"/>
                      <a:pt x="17" y="15"/>
                      <a:pt x="17" y="15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2"/>
                      <a:pt x="18" y="10"/>
                      <a:pt x="17" y="9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3"/>
                      <a:pt x="4" y="4"/>
                      <a:pt x="4" y="4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1"/>
                      <a:pt x="6" y="0"/>
                      <a:pt x="9" y="1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1" y="8"/>
                      <a:pt x="22" y="12"/>
                      <a:pt x="21" y="14"/>
                    </a:cubicBezTo>
                    <a:lnTo>
                      <a:pt x="19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33" name="Freeform 16"/>
              <p:cNvSpPr>
                <a:spLocks/>
              </p:cNvSpPr>
              <p:nvPr/>
            </p:nvSpPr>
            <p:spPr bwMode="auto">
              <a:xfrm>
                <a:off x="2241551" y="7219950"/>
                <a:ext cx="596900" cy="760413"/>
              </a:xfrm>
              <a:custGeom>
                <a:avLst/>
                <a:gdLst>
                  <a:gd name="T0" fmla="*/ 138 w 159"/>
                  <a:gd name="T1" fmla="*/ 79 h 203"/>
                  <a:gd name="T2" fmla="*/ 159 w 159"/>
                  <a:gd name="T3" fmla="*/ 38 h 203"/>
                  <a:gd name="T4" fmla="*/ 139 w 159"/>
                  <a:gd name="T5" fmla="*/ 28 h 203"/>
                  <a:gd name="T6" fmla="*/ 124 w 159"/>
                  <a:gd name="T7" fmla="*/ 57 h 203"/>
                  <a:gd name="T8" fmla="*/ 89 w 159"/>
                  <a:gd name="T9" fmla="*/ 57 h 203"/>
                  <a:gd name="T10" fmla="*/ 105 w 159"/>
                  <a:gd name="T11" fmla="*/ 30 h 203"/>
                  <a:gd name="T12" fmla="*/ 75 w 159"/>
                  <a:gd name="T13" fmla="*/ 0 h 203"/>
                  <a:gd name="T14" fmla="*/ 45 w 159"/>
                  <a:gd name="T15" fmla="*/ 30 h 203"/>
                  <a:gd name="T16" fmla="*/ 61 w 159"/>
                  <a:gd name="T17" fmla="*/ 57 h 203"/>
                  <a:gd name="T18" fmla="*/ 21 w 159"/>
                  <a:gd name="T19" fmla="*/ 57 h 203"/>
                  <a:gd name="T20" fmla="*/ 0 w 159"/>
                  <a:gd name="T21" fmla="*/ 98 h 203"/>
                  <a:gd name="T22" fmla="*/ 20 w 159"/>
                  <a:gd name="T23" fmla="*/ 108 h 203"/>
                  <a:gd name="T24" fmla="*/ 35 w 159"/>
                  <a:gd name="T25" fmla="*/ 79 h 203"/>
                  <a:gd name="T26" fmla="*/ 52 w 159"/>
                  <a:gd name="T27" fmla="*/ 79 h 203"/>
                  <a:gd name="T28" fmla="*/ 52 w 159"/>
                  <a:gd name="T29" fmla="*/ 79 h 203"/>
                  <a:gd name="T30" fmla="*/ 52 w 159"/>
                  <a:gd name="T31" fmla="*/ 142 h 203"/>
                  <a:gd name="T32" fmla="*/ 52 w 159"/>
                  <a:gd name="T33" fmla="*/ 142 h 203"/>
                  <a:gd name="T34" fmla="*/ 44 w 159"/>
                  <a:gd name="T35" fmla="*/ 158 h 203"/>
                  <a:gd name="T36" fmla="*/ 8 w 159"/>
                  <a:gd name="T37" fmla="*/ 185 h 203"/>
                  <a:gd name="T38" fmla="*/ 21 w 159"/>
                  <a:gd name="T39" fmla="*/ 203 h 203"/>
                  <a:gd name="T40" fmla="*/ 62 w 159"/>
                  <a:gd name="T41" fmla="*/ 173 h 203"/>
                  <a:gd name="T42" fmla="*/ 62 w 159"/>
                  <a:gd name="T43" fmla="*/ 173 h 203"/>
                  <a:gd name="T44" fmla="*/ 76 w 159"/>
                  <a:gd name="T45" fmla="*/ 142 h 203"/>
                  <a:gd name="T46" fmla="*/ 115 w 159"/>
                  <a:gd name="T47" fmla="*/ 142 h 203"/>
                  <a:gd name="T48" fmla="*/ 115 w 159"/>
                  <a:gd name="T49" fmla="*/ 171 h 203"/>
                  <a:gd name="T50" fmla="*/ 138 w 159"/>
                  <a:gd name="T51" fmla="*/ 171 h 203"/>
                  <a:gd name="T52" fmla="*/ 138 w 159"/>
                  <a:gd name="T53" fmla="*/ 120 h 203"/>
                  <a:gd name="T54" fmla="*/ 100 w 159"/>
                  <a:gd name="T55" fmla="*/ 120 h 203"/>
                  <a:gd name="T56" fmla="*/ 100 w 159"/>
                  <a:gd name="T57" fmla="*/ 79 h 203"/>
                  <a:gd name="T58" fmla="*/ 138 w 159"/>
                  <a:gd name="T59" fmla="*/ 79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59" h="203">
                    <a:moveTo>
                      <a:pt x="138" y="79"/>
                    </a:moveTo>
                    <a:cubicBezTo>
                      <a:pt x="159" y="38"/>
                      <a:pt x="159" y="38"/>
                      <a:pt x="159" y="38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24" y="57"/>
                      <a:pt x="124" y="57"/>
                      <a:pt x="124" y="57"/>
                    </a:cubicBezTo>
                    <a:cubicBezTo>
                      <a:pt x="89" y="57"/>
                      <a:pt x="89" y="57"/>
                      <a:pt x="89" y="57"/>
                    </a:cubicBezTo>
                    <a:cubicBezTo>
                      <a:pt x="99" y="52"/>
                      <a:pt x="105" y="42"/>
                      <a:pt x="105" y="30"/>
                    </a:cubicBezTo>
                    <a:cubicBezTo>
                      <a:pt x="105" y="13"/>
                      <a:pt x="92" y="0"/>
                      <a:pt x="75" y="0"/>
                    </a:cubicBezTo>
                    <a:cubicBezTo>
                      <a:pt x="59" y="0"/>
                      <a:pt x="45" y="13"/>
                      <a:pt x="45" y="30"/>
                    </a:cubicBezTo>
                    <a:cubicBezTo>
                      <a:pt x="45" y="41"/>
                      <a:pt x="52" y="52"/>
                      <a:pt x="61" y="57"/>
                    </a:cubicBezTo>
                    <a:cubicBezTo>
                      <a:pt x="21" y="57"/>
                      <a:pt x="21" y="57"/>
                      <a:pt x="21" y="57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20" y="108"/>
                      <a:pt x="20" y="108"/>
                      <a:pt x="20" y="108"/>
                    </a:cubicBezTo>
                    <a:cubicBezTo>
                      <a:pt x="35" y="79"/>
                      <a:pt x="35" y="79"/>
                      <a:pt x="35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79"/>
                      <a:pt x="52" y="79"/>
                      <a:pt x="52" y="79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52" y="142"/>
                      <a:pt x="52" y="142"/>
                      <a:pt x="52" y="142"/>
                    </a:cubicBezTo>
                    <a:cubicBezTo>
                      <a:pt x="44" y="158"/>
                      <a:pt x="44" y="158"/>
                      <a:pt x="44" y="158"/>
                    </a:cubicBezTo>
                    <a:cubicBezTo>
                      <a:pt x="8" y="185"/>
                      <a:pt x="8" y="185"/>
                      <a:pt x="8" y="185"/>
                    </a:cubicBezTo>
                    <a:cubicBezTo>
                      <a:pt x="21" y="203"/>
                      <a:pt x="21" y="203"/>
                      <a:pt x="21" y="203"/>
                    </a:cubicBezTo>
                    <a:cubicBezTo>
                      <a:pt x="62" y="173"/>
                      <a:pt x="62" y="173"/>
                      <a:pt x="62" y="173"/>
                    </a:cubicBezTo>
                    <a:cubicBezTo>
                      <a:pt x="62" y="173"/>
                      <a:pt x="62" y="173"/>
                      <a:pt x="62" y="173"/>
                    </a:cubicBezTo>
                    <a:cubicBezTo>
                      <a:pt x="76" y="142"/>
                      <a:pt x="76" y="142"/>
                      <a:pt x="76" y="142"/>
                    </a:cubicBezTo>
                    <a:cubicBezTo>
                      <a:pt x="115" y="142"/>
                      <a:pt x="115" y="142"/>
                      <a:pt x="115" y="142"/>
                    </a:cubicBezTo>
                    <a:cubicBezTo>
                      <a:pt x="115" y="171"/>
                      <a:pt x="115" y="171"/>
                      <a:pt x="115" y="171"/>
                    </a:cubicBezTo>
                    <a:cubicBezTo>
                      <a:pt x="138" y="171"/>
                      <a:pt x="138" y="171"/>
                      <a:pt x="138" y="171"/>
                    </a:cubicBezTo>
                    <a:cubicBezTo>
                      <a:pt x="138" y="120"/>
                      <a:pt x="138" y="120"/>
                      <a:pt x="138" y="120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00" y="79"/>
                      <a:pt x="100" y="79"/>
                      <a:pt x="100" y="79"/>
                    </a:cubicBezTo>
                    <a:lnTo>
                      <a:pt x="138" y="7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34" name="Line 17"/>
              <p:cNvSpPr>
                <a:spLocks noChangeShapeType="1"/>
              </p:cNvSpPr>
              <p:nvPr/>
            </p:nvSpPr>
            <p:spPr bwMode="auto">
              <a:xfrm>
                <a:off x="2335213" y="81264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35" name="Line 18"/>
              <p:cNvSpPr>
                <a:spLocks noChangeShapeType="1"/>
              </p:cNvSpPr>
              <p:nvPr/>
            </p:nvSpPr>
            <p:spPr bwMode="auto">
              <a:xfrm>
                <a:off x="2335213" y="8126413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36" name="Rectangle 19"/>
              <p:cNvSpPr>
                <a:spLocks noChangeArrowheads="1"/>
              </p:cNvSpPr>
              <p:nvPr/>
            </p:nvSpPr>
            <p:spPr bwMode="auto">
              <a:xfrm>
                <a:off x="2189163" y="8085138"/>
                <a:ext cx="296863" cy="165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37" name="Rectangle 20"/>
              <p:cNvSpPr>
                <a:spLocks noChangeArrowheads="1"/>
              </p:cNvSpPr>
              <p:nvPr/>
            </p:nvSpPr>
            <p:spPr bwMode="auto">
              <a:xfrm>
                <a:off x="2541588" y="7927975"/>
                <a:ext cx="300038" cy="32226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438" name="Freeform 21"/>
              <p:cNvSpPr>
                <a:spLocks/>
              </p:cNvSpPr>
              <p:nvPr/>
            </p:nvSpPr>
            <p:spPr bwMode="auto">
              <a:xfrm>
                <a:off x="2827338" y="7561263"/>
                <a:ext cx="434975" cy="688975"/>
              </a:xfrm>
              <a:custGeom>
                <a:avLst/>
                <a:gdLst>
                  <a:gd name="T0" fmla="*/ 274 w 274"/>
                  <a:gd name="T1" fmla="*/ 137 h 434"/>
                  <a:gd name="T2" fmla="*/ 137 w 274"/>
                  <a:gd name="T3" fmla="*/ 0 h 434"/>
                  <a:gd name="T4" fmla="*/ 0 w 274"/>
                  <a:gd name="T5" fmla="*/ 137 h 434"/>
                  <a:gd name="T6" fmla="*/ 42 w 274"/>
                  <a:gd name="T7" fmla="*/ 137 h 434"/>
                  <a:gd name="T8" fmla="*/ 42 w 274"/>
                  <a:gd name="T9" fmla="*/ 434 h 434"/>
                  <a:gd name="T10" fmla="*/ 231 w 274"/>
                  <a:gd name="T11" fmla="*/ 434 h 434"/>
                  <a:gd name="T12" fmla="*/ 231 w 274"/>
                  <a:gd name="T13" fmla="*/ 137 h 434"/>
                  <a:gd name="T14" fmla="*/ 274 w 274"/>
                  <a:gd name="T15" fmla="*/ 137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4" h="434">
                    <a:moveTo>
                      <a:pt x="274" y="137"/>
                    </a:moveTo>
                    <a:lnTo>
                      <a:pt x="137" y="0"/>
                    </a:lnTo>
                    <a:lnTo>
                      <a:pt x="0" y="137"/>
                    </a:lnTo>
                    <a:lnTo>
                      <a:pt x="42" y="137"/>
                    </a:lnTo>
                    <a:lnTo>
                      <a:pt x="42" y="434"/>
                    </a:lnTo>
                    <a:lnTo>
                      <a:pt x="231" y="434"/>
                    </a:lnTo>
                    <a:lnTo>
                      <a:pt x="231" y="137"/>
                    </a:lnTo>
                    <a:lnTo>
                      <a:pt x="274" y="13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accent3"/>
                  </a:solidFill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851361" y="5567129"/>
            <a:ext cx="1161149" cy="1029579"/>
            <a:chOff x="7264673" y="5326821"/>
            <a:chExt cx="1161149" cy="1029579"/>
          </a:xfrm>
        </p:grpSpPr>
        <p:sp>
          <p:nvSpPr>
            <p:cNvPr id="440" name="Freeform 5"/>
            <p:cNvSpPr>
              <a:spLocks/>
            </p:cNvSpPr>
            <p:nvPr/>
          </p:nvSpPr>
          <p:spPr bwMode="auto">
            <a:xfrm>
              <a:off x="7264673" y="5326821"/>
              <a:ext cx="1161149" cy="1029579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68213" tIns="84107" rIns="168213" bIns="841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1" name="KSO_Shape"/>
            <p:cNvSpPr>
              <a:spLocks/>
            </p:cNvSpPr>
            <p:nvPr/>
          </p:nvSpPr>
          <p:spPr bwMode="auto">
            <a:xfrm>
              <a:off x="7523835" y="5497852"/>
              <a:ext cx="715020" cy="696154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7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7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68213" tIns="84107" rIns="168213" bIns="84107"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chemeClr val="accent3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50235" y="951581"/>
            <a:ext cx="2906499" cy="1244164"/>
            <a:chOff x="7123272" y="951581"/>
            <a:chExt cx="2906499" cy="1244164"/>
          </a:xfrm>
        </p:grpSpPr>
        <p:sp>
          <p:nvSpPr>
            <p:cNvPr id="141" name="Freeform 16"/>
            <p:cNvSpPr>
              <a:spLocks noEditPoints="1"/>
            </p:cNvSpPr>
            <p:nvPr/>
          </p:nvSpPr>
          <p:spPr bwMode="auto">
            <a:xfrm>
              <a:off x="7123272" y="990038"/>
              <a:ext cx="1052044" cy="1170446"/>
            </a:xfrm>
            <a:custGeom>
              <a:avLst/>
              <a:gdLst>
                <a:gd name="T0" fmla="*/ 315 w 632"/>
                <a:gd name="T1" fmla="*/ 617 h 699"/>
                <a:gd name="T2" fmla="*/ 322 w 632"/>
                <a:gd name="T3" fmla="*/ 617 h 699"/>
                <a:gd name="T4" fmla="*/ 357 w 632"/>
                <a:gd name="T5" fmla="*/ 591 h 699"/>
                <a:gd name="T6" fmla="*/ 365 w 632"/>
                <a:gd name="T7" fmla="*/ 589 h 699"/>
                <a:gd name="T8" fmla="*/ 383 w 632"/>
                <a:gd name="T9" fmla="*/ 581 h 699"/>
                <a:gd name="T10" fmla="*/ 377 w 632"/>
                <a:gd name="T11" fmla="*/ 576 h 699"/>
                <a:gd name="T12" fmla="*/ 378 w 632"/>
                <a:gd name="T13" fmla="*/ 567 h 699"/>
                <a:gd name="T14" fmla="*/ 374 w 632"/>
                <a:gd name="T15" fmla="*/ 555 h 699"/>
                <a:gd name="T16" fmla="*/ 349 w 632"/>
                <a:gd name="T17" fmla="*/ 536 h 699"/>
                <a:gd name="T18" fmla="*/ 340 w 632"/>
                <a:gd name="T19" fmla="*/ 534 h 699"/>
                <a:gd name="T20" fmla="*/ 323 w 632"/>
                <a:gd name="T21" fmla="*/ 541 h 699"/>
                <a:gd name="T22" fmla="*/ 320 w 632"/>
                <a:gd name="T23" fmla="*/ 552 h 699"/>
                <a:gd name="T24" fmla="*/ 328 w 632"/>
                <a:gd name="T25" fmla="*/ 575 h 699"/>
                <a:gd name="T26" fmla="*/ 327 w 632"/>
                <a:gd name="T27" fmla="*/ 576 h 699"/>
                <a:gd name="T28" fmla="*/ 306 w 632"/>
                <a:gd name="T29" fmla="*/ 573 h 699"/>
                <a:gd name="T30" fmla="*/ 290 w 632"/>
                <a:gd name="T31" fmla="*/ 565 h 699"/>
                <a:gd name="T32" fmla="*/ 290 w 632"/>
                <a:gd name="T33" fmla="*/ 560 h 699"/>
                <a:gd name="T34" fmla="*/ 298 w 632"/>
                <a:gd name="T35" fmla="*/ 542 h 699"/>
                <a:gd name="T36" fmla="*/ 296 w 632"/>
                <a:gd name="T37" fmla="*/ 531 h 699"/>
                <a:gd name="T38" fmla="*/ 278 w 632"/>
                <a:gd name="T39" fmla="*/ 523 h 699"/>
                <a:gd name="T40" fmla="*/ 262 w 632"/>
                <a:gd name="T41" fmla="*/ 523 h 699"/>
                <a:gd name="T42" fmla="*/ 244 w 632"/>
                <a:gd name="T43" fmla="*/ 533 h 699"/>
                <a:gd name="T44" fmla="*/ 241 w 632"/>
                <a:gd name="T45" fmla="*/ 542 h 699"/>
                <a:gd name="T46" fmla="*/ 248 w 632"/>
                <a:gd name="T47" fmla="*/ 575 h 699"/>
                <a:gd name="T48" fmla="*/ 278 w 632"/>
                <a:gd name="T49" fmla="*/ 597 h 699"/>
                <a:gd name="T50" fmla="*/ 262 w 632"/>
                <a:gd name="T51" fmla="*/ 567 h 699"/>
                <a:gd name="T52" fmla="*/ 259 w 632"/>
                <a:gd name="T53" fmla="*/ 541 h 699"/>
                <a:gd name="T54" fmla="*/ 264 w 632"/>
                <a:gd name="T55" fmla="*/ 539 h 699"/>
                <a:gd name="T56" fmla="*/ 281 w 632"/>
                <a:gd name="T57" fmla="*/ 539 h 699"/>
                <a:gd name="T58" fmla="*/ 278 w 632"/>
                <a:gd name="T59" fmla="*/ 547 h 699"/>
                <a:gd name="T60" fmla="*/ 273 w 632"/>
                <a:gd name="T61" fmla="*/ 567 h 699"/>
                <a:gd name="T62" fmla="*/ 281 w 632"/>
                <a:gd name="T63" fmla="*/ 579 h 699"/>
                <a:gd name="T64" fmla="*/ 315 w 632"/>
                <a:gd name="T65" fmla="*/ 591 h 699"/>
                <a:gd name="T66" fmla="*/ 309 w 632"/>
                <a:gd name="T67" fmla="*/ 609 h 699"/>
                <a:gd name="T68" fmla="*/ 312 w 632"/>
                <a:gd name="T69" fmla="*/ 615 h 699"/>
                <a:gd name="T70" fmla="*/ 399 w 632"/>
                <a:gd name="T71" fmla="*/ 600 h 699"/>
                <a:gd name="T72" fmla="*/ 357 w 632"/>
                <a:gd name="T73" fmla="*/ 609 h 699"/>
                <a:gd name="T74" fmla="*/ 335 w 632"/>
                <a:gd name="T75" fmla="*/ 628 h 699"/>
                <a:gd name="T76" fmla="*/ 343 w 632"/>
                <a:gd name="T77" fmla="*/ 642 h 699"/>
                <a:gd name="T78" fmla="*/ 365 w 632"/>
                <a:gd name="T79" fmla="*/ 625 h 699"/>
                <a:gd name="T80" fmla="*/ 398 w 632"/>
                <a:gd name="T81" fmla="*/ 617 h 699"/>
                <a:gd name="T82" fmla="*/ 427 w 632"/>
                <a:gd name="T83" fmla="*/ 604 h 699"/>
                <a:gd name="T84" fmla="*/ 424 w 632"/>
                <a:gd name="T85" fmla="*/ 621 h 699"/>
                <a:gd name="T86" fmla="*/ 51 w 632"/>
                <a:gd name="T87" fmla="*/ 651 h 699"/>
                <a:gd name="T88" fmla="*/ 475 w 632"/>
                <a:gd name="T89" fmla="*/ 305 h 699"/>
                <a:gd name="T90" fmla="*/ 0 w 632"/>
                <a:gd name="T91" fmla="*/ 0 h 699"/>
                <a:gd name="T92" fmla="*/ 524 w 632"/>
                <a:gd name="T93" fmla="*/ 466 h 699"/>
                <a:gd name="T94" fmla="*/ 152 w 632"/>
                <a:gd name="T95" fmla="*/ 116 h 699"/>
                <a:gd name="T96" fmla="*/ 152 w 632"/>
                <a:gd name="T97" fmla="*/ 82 h 699"/>
                <a:gd name="T98" fmla="*/ 84 w 632"/>
                <a:gd name="T99" fmla="*/ 187 h 699"/>
                <a:gd name="T100" fmla="*/ 428 w 632"/>
                <a:gd name="T101" fmla="*/ 222 h 699"/>
                <a:gd name="T102" fmla="*/ 428 w 632"/>
                <a:gd name="T103" fmla="*/ 242 h 699"/>
                <a:gd name="T104" fmla="*/ 84 w 632"/>
                <a:gd name="T105" fmla="*/ 281 h 699"/>
                <a:gd name="T106" fmla="*/ 428 w 632"/>
                <a:gd name="T107" fmla="*/ 281 h 699"/>
                <a:gd name="T108" fmla="*/ 84 w 632"/>
                <a:gd name="T109" fmla="*/ 357 h 699"/>
                <a:gd name="T110" fmla="*/ 571 w 632"/>
                <a:gd name="T111" fmla="*/ 250 h 699"/>
                <a:gd name="T112" fmla="*/ 632 w 632"/>
                <a:gd name="T113" fmla="*/ 311 h 699"/>
                <a:gd name="T114" fmla="*/ 454 w 632"/>
                <a:gd name="T115" fmla="*/ 489 h 699"/>
                <a:gd name="T116" fmla="*/ 393 w 632"/>
                <a:gd name="T117" fmla="*/ 428 h 699"/>
                <a:gd name="T118" fmla="*/ 375 w 632"/>
                <a:gd name="T119" fmla="*/ 445 h 699"/>
                <a:gd name="T120" fmla="*/ 445 w 632"/>
                <a:gd name="T121" fmla="*/ 500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2" h="699">
                  <a:moveTo>
                    <a:pt x="312" y="615"/>
                  </a:moveTo>
                  <a:lnTo>
                    <a:pt x="312" y="615"/>
                  </a:lnTo>
                  <a:lnTo>
                    <a:pt x="315" y="617"/>
                  </a:lnTo>
                  <a:lnTo>
                    <a:pt x="319" y="618"/>
                  </a:lnTo>
                  <a:lnTo>
                    <a:pt x="319" y="618"/>
                  </a:lnTo>
                  <a:lnTo>
                    <a:pt x="322" y="617"/>
                  </a:lnTo>
                  <a:lnTo>
                    <a:pt x="327" y="615"/>
                  </a:lnTo>
                  <a:lnTo>
                    <a:pt x="335" y="609"/>
                  </a:lnTo>
                  <a:lnTo>
                    <a:pt x="357" y="591"/>
                  </a:lnTo>
                  <a:lnTo>
                    <a:pt x="357" y="591"/>
                  </a:lnTo>
                  <a:lnTo>
                    <a:pt x="365" y="589"/>
                  </a:lnTo>
                  <a:lnTo>
                    <a:pt x="365" y="589"/>
                  </a:lnTo>
                  <a:lnTo>
                    <a:pt x="369" y="591"/>
                  </a:lnTo>
                  <a:lnTo>
                    <a:pt x="375" y="594"/>
                  </a:lnTo>
                  <a:lnTo>
                    <a:pt x="383" y="581"/>
                  </a:lnTo>
                  <a:lnTo>
                    <a:pt x="378" y="576"/>
                  </a:lnTo>
                  <a:lnTo>
                    <a:pt x="378" y="576"/>
                  </a:lnTo>
                  <a:lnTo>
                    <a:pt x="377" y="576"/>
                  </a:lnTo>
                  <a:lnTo>
                    <a:pt x="377" y="576"/>
                  </a:lnTo>
                  <a:lnTo>
                    <a:pt x="378" y="571"/>
                  </a:lnTo>
                  <a:lnTo>
                    <a:pt x="378" y="567"/>
                  </a:lnTo>
                  <a:lnTo>
                    <a:pt x="377" y="560"/>
                  </a:lnTo>
                  <a:lnTo>
                    <a:pt x="374" y="555"/>
                  </a:lnTo>
                  <a:lnTo>
                    <a:pt x="374" y="555"/>
                  </a:lnTo>
                  <a:lnTo>
                    <a:pt x="369" y="547"/>
                  </a:lnTo>
                  <a:lnTo>
                    <a:pt x="359" y="539"/>
                  </a:lnTo>
                  <a:lnTo>
                    <a:pt x="349" y="536"/>
                  </a:lnTo>
                  <a:lnTo>
                    <a:pt x="344" y="534"/>
                  </a:lnTo>
                  <a:lnTo>
                    <a:pt x="340" y="534"/>
                  </a:lnTo>
                  <a:lnTo>
                    <a:pt x="340" y="534"/>
                  </a:lnTo>
                  <a:lnTo>
                    <a:pt x="332" y="536"/>
                  </a:lnTo>
                  <a:lnTo>
                    <a:pt x="327" y="537"/>
                  </a:lnTo>
                  <a:lnTo>
                    <a:pt x="323" y="541"/>
                  </a:lnTo>
                  <a:lnTo>
                    <a:pt x="322" y="544"/>
                  </a:lnTo>
                  <a:lnTo>
                    <a:pt x="322" y="544"/>
                  </a:lnTo>
                  <a:lnTo>
                    <a:pt x="320" y="552"/>
                  </a:lnTo>
                  <a:lnTo>
                    <a:pt x="322" y="560"/>
                  </a:lnTo>
                  <a:lnTo>
                    <a:pt x="325" y="568"/>
                  </a:lnTo>
                  <a:lnTo>
                    <a:pt x="328" y="575"/>
                  </a:lnTo>
                  <a:lnTo>
                    <a:pt x="328" y="575"/>
                  </a:lnTo>
                  <a:lnTo>
                    <a:pt x="327" y="576"/>
                  </a:lnTo>
                  <a:lnTo>
                    <a:pt x="327" y="576"/>
                  </a:lnTo>
                  <a:lnTo>
                    <a:pt x="320" y="576"/>
                  </a:lnTo>
                  <a:lnTo>
                    <a:pt x="320" y="576"/>
                  </a:lnTo>
                  <a:lnTo>
                    <a:pt x="306" y="573"/>
                  </a:lnTo>
                  <a:lnTo>
                    <a:pt x="296" y="570"/>
                  </a:lnTo>
                  <a:lnTo>
                    <a:pt x="291" y="567"/>
                  </a:lnTo>
                  <a:lnTo>
                    <a:pt x="290" y="565"/>
                  </a:lnTo>
                  <a:lnTo>
                    <a:pt x="290" y="565"/>
                  </a:lnTo>
                  <a:lnTo>
                    <a:pt x="290" y="563"/>
                  </a:lnTo>
                  <a:lnTo>
                    <a:pt x="290" y="560"/>
                  </a:lnTo>
                  <a:lnTo>
                    <a:pt x="293" y="554"/>
                  </a:lnTo>
                  <a:lnTo>
                    <a:pt x="293" y="554"/>
                  </a:lnTo>
                  <a:lnTo>
                    <a:pt x="298" y="542"/>
                  </a:lnTo>
                  <a:lnTo>
                    <a:pt x="298" y="537"/>
                  </a:lnTo>
                  <a:lnTo>
                    <a:pt x="296" y="531"/>
                  </a:lnTo>
                  <a:lnTo>
                    <a:pt x="296" y="531"/>
                  </a:lnTo>
                  <a:lnTo>
                    <a:pt x="291" y="528"/>
                  </a:lnTo>
                  <a:lnTo>
                    <a:pt x="285" y="525"/>
                  </a:lnTo>
                  <a:lnTo>
                    <a:pt x="278" y="523"/>
                  </a:lnTo>
                  <a:lnTo>
                    <a:pt x="272" y="521"/>
                  </a:lnTo>
                  <a:lnTo>
                    <a:pt x="272" y="521"/>
                  </a:lnTo>
                  <a:lnTo>
                    <a:pt x="262" y="523"/>
                  </a:lnTo>
                  <a:lnTo>
                    <a:pt x="254" y="525"/>
                  </a:lnTo>
                  <a:lnTo>
                    <a:pt x="248" y="529"/>
                  </a:lnTo>
                  <a:lnTo>
                    <a:pt x="244" y="533"/>
                  </a:lnTo>
                  <a:lnTo>
                    <a:pt x="244" y="533"/>
                  </a:lnTo>
                  <a:lnTo>
                    <a:pt x="243" y="537"/>
                  </a:lnTo>
                  <a:lnTo>
                    <a:pt x="241" y="542"/>
                  </a:lnTo>
                  <a:lnTo>
                    <a:pt x="241" y="552"/>
                  </a:lnTo>
                  <a:lnTo>
                    <a:pt x="244" y="563"/>
                  </a:lnTo>
                  <a:lnTo>
                    <a:pt x="248" y="575"/>
                  </a:lnTo>
                  <a:lnTo>
                    <a:pt x="257" y="594"/>
                  </a:lnTo>
                  <a:lnTo>
                    <a:pt x="265" y="607"/>
                  </a:lnTo>
                  <a:lnTo>
                    <a:pt x="278" y="597"/>
                  </a:lnTo>
                  <a:lnTo>
                    <a:pt x="278" y="597"/>
                  </a:lnTo>
                  <a:lnTo>
                    <a:pt x="270" y="583"/>
                  </a:lnTo>
                  <a:lnTo>
                    <a:pt x="262" y="567"/>
                  </a:lnTo>
                  <a:lnTo>
                    <a:pt x="257" y="552"/>
                  </a:lnTo>
                  <a:lnTo>
                    <a:pt x="257" y="546"/>
                  </a:lnTo>
                  <a:lnTo>
                    <a:pt x="259" y="541"/>
                  </a:lnTo>
                  <a:lnTo>
                    <a:pt x="259" y="541"/>
                  </a:lnTo>
                  <a:lnTo>
                    <a:pt x="260" y="539"/>
                  </a:lnTo>
                  <a:lnTo>
                    <a:pt x="264" y="539"/>
                  </a:lnTo>
                  <a:lnTo>
                    <a:pt x="272" y="539"/>
                  </a:lnTo>
                  <a:lnTo>
                    <a:pt x="272" y="539"/>
                  </a:lnTo>
                  <a:lnTo>
                    <a:pt x="281" y="539"/>
                  </a:lnTo>
                  <a:lnTo>
                    <a:pt x="281" y="539"/>
                  </a:lnTo>
                  <a:lnTo>
                    <a:pt x="278" y="547"/>
                  </a:lnTo>
                  <a:lnTo>
                    <a:pt x="278" y="547"/>
                  </a:lnTo>
                  <a:lnTo>
                    <a:pt x="275" y="552"/>
                  </a:lnTo>
                  <a:lnTo>
                    <a:pt x="273" y="558"/>
                  </a:lnTo>
                  <a:lnTo>
                    <a:pt x="273" y="567"/>
                  </a:lnTo>
                  <a:lnTo>
                    <a:pt x="275" y="573"/>
                  </a:lnTo>
                  <a:lnTo>
                    <a:pt x="275" y="573"/>
                  </a:lnTo>
                  <a:lnTo>
                    <a:pt x="281" y="579"/>
                  </a:lnTo>
                  <a:lnTo>
                    <a:pt x="290" y="584"/>
                  </a:lnTo>
                  <a:lnTo>
                    <a:pt x="301" y="589"/>
                  </a:lnTo>
                  <a:lnTo>
                    <a:pt x="315" y="591"/>
                  </a:lnTo>
                  <a:lnTo>
                    <a:pt x="315" y="591"/>
                  </a:lnTo>
                  <a:lnTo>
                    <a:pt x="311" y="602"/>
                  </a:lnTo>
                  <a:lnTo>
                    <a:pt x="309" y="609"/>
                  </a:lnTo>
                  <a:lnTo>
                    <a:pt x="309" y="612"/>
                  </a:lnTo>
                  <a:lnTo>
                    <a:pt x="312" y="615"/>
                  </a:lnTo>
                  <a:lnTo>
                    <a:pt x="312" y="615"/>
                  </a:lnTo>
                  <a:close/>
                  <a:moveTo>
                    <a:pt x="398" y="617"/>
                  </a:moveTo>
                  <a:lnTo>
                    <a:pt x="399" y="600"/>
                  </a:lnTo>
                  <a:lnTo>
                    <a:pt x="399" y="600"/>
                  </a:lnTo>
                  <a:lnTo>
                    <a:pt x="383" y="600"/>
                  </a:lnTo>
                  <a:lnTo>
                    <a:pt x="370" y="604"/>
                  </a:lnTo>
                  <a:lnTo>
                    <a:pt x="357" y="609"/>
                  </a:lnTo>
                  <a:lnTo>
                    <a:pt x="348" y="615"/>
                  </a:lnTo>
                  <a:lnTo>
                    <a:pt x="340" y="621"/>
                  </a:lnTo>
                  <a:lnTo>
                    <a:pt x="335" y="628"/>
                  </a:lnTo>
                  <a:lnTo>
                    <a:pt x="330" y="633"/>
                  </a:lnTo>
                  <a:lnTo>
                    <a:pt x="343" y="642"/>
                  </a:lnTo>
                  <a:lnTo>
                    <a:pt x="343" y="642"/>
                  </a:lnTo>
                  <a:lnTo>
                    <a:pt x="346" y="639"/>
                  </a:lnTo>
                  <a:lnTo>
                    <a:pt x="357" y="630"/>
                  </a:lnTo>
                  <a:lnTo>
                    <a:pt x="365" y="625"/>
                  </a:lnTo>
                  <a:lnTo>
                    <a:pt x="374" y="620"/>
                  </a:lnTo>
                  <a:lnTo>
                    <a:pt x="385" y="618"/>
                  </a:lnTo>
                  <a:lnTo>
                    <a:pt x="398" y="617"/>
                  </a:lnTo>
                  <a:lnTo>
                    <a:pt x="398" y="617"/>
                  </a:lnTo>
                  <a:close/>
                  <a:moveTo>
                    <a:pt x="424" y="621"/>
                  </a:moveTo>
                  <a:lnTo>
                    <a:pt x="427" y="604"/>
                  </a:lnTo>
                  <a:lnTo>
                    <a:pt x="409" y="602"/>
                  </a:lnTo>
                  <a:lnTo>
                    <a:pt x="407" y="618"/>
                  </a:lnTo>
                  <a:lnTo>
                    <a:pt x="424" y="621"/>
                  </a:lnTo>
                  <a:close/>
                  <a:moveTo>
                    <a:pt x="475" y="507"/>
                  </a:moveTo>
                  <a:lnTo>
                    <a:pt x="475" y="651"/>
                  </a:lnTo>
                  <a:lnTo>
                    <a:pt x="51" y="651"/>
                  </a:lnTo>
                  <a:lnTo>
                    <a:pt x="51" y="50"/>
                  </a:lnTo>
                  <a:lnTo>
                    <a:pt x="475" y="50"/>
                  </a:lnTo>
                  <a:lnTo>
                    <a:pt x="475" y="305"/>
                  </a:lnTo>
                  <a:lnTo>
                    <a:pt x="524" y="261"/>
                  </a:lnTo>
                  <a:lnTo>
                    <a:pt x="524" y="0"/>
                  </a:lnTo>
                  <a:lnTo>
                    <a:pt x="0" y="0"/>
                  </a:lnTo>
                  <a:lnTo>
                    <a:pt x="0" y="699"/>
                  </a:lnTo>
                  <a:lnTo>
                    <a:pt x="524" y="699"/>
                  </a:lnTo>
                  <a:lnTo>
                    <a:pt x="524" y="466"/>
                  </a:lnTo>
                  <a:lnTo>
                    <a:pt x="475" y="507"/>
                  </a:lnTo>
                  <a:close/>
                  <a:moveTo>
                    <a:pt x="152" y="82"/>
                  </a:moveTo>
                  <a:lnTo>
                    <a:pt x="152" y="116"/>
                  </a:lnTo>
                  <a:lnTo>
                    <a:pt x="372" y="116"/>
                  </a:lnTo>
                  <a:lnTo>
                    <a:pt x="372" y="82"/>
                  </a:lnTo>
                  <a:lnTo>
                    <a:pt x="152" y="82"/>
                  </a:lnTo>
                  <a:close/>
                  <a:moveTo>
                    <a:pt x="428" y="168"/>
                  </a:moveTo>
                  <a:lnTo>
                    <a:pt x="84" y="168"/>
                  </a:lnTo>
                  <a:lnTo>
                    <a:pt x="84" y="187"/>
                  </a:lnTo>
                  <a:lnTo>
                    <a:pt x="428" y="187"/>
                  </a:lnTo>
                  <a:lnTo>
                    <a:pt x="428" y="168"/>
                  </a:lnTo>
                  <a:close/>
                  <a:moveTo>
                    <a:pt x="428" y="222"/>
                  </a:moveTo>
                  <a:lnTo>
                    <a:pt x="84" y="222"/>
                  </a:lnTo>
                  <a:lnTo>
                    <a:pt x="84" y="242"/>
                  </a:lnTo>
                  <a:lnTo>
                    <a:pt x="428" y="242"/>
                  </a:lnTo>
                  <a:lnTo>
                    <a:pt x="428" y="222"/>
                  </a:lnTo>
                  <a:close/>
                  <a:moveTo>
                    <a:pt x="428" y="281"/>
                  </a:moveTo>
                  <a:lnTo>
                    <a:pt x="84" y="281"/>
                  </a:lnTo>
                  <a:lnTo>
                    <a:pt x="84" y="298"/>
                  </a:lnTo>
                  <a:lnTo>
                    <a:pt x="428" y="298"/>
                  </a:lnTo>
                  <a:lnTo>
                    <a:pt x="428" y="281"/>
                  </a:lnTo>
                  <a:close/>
                  <a:moveTo>
                    <a:pt x="428" y="339"/>
                  </a:moveTo>
                  <a:lnTo>
                    <a:pt x="84" y="339"/>
                  </a:lnTo>
                  <a:lnTo>
                    <a:pt x="84" y="357"/>
                  </a:lnTo>
                  <a:lnTo>
                    <a:pt x="428" y="357"/>
                  </a:lnTo>
                  <a:lnTo>
                    <a:pt x="428" y="339"/>
                  </a:lnTo>
                  <a:close/>
                  <a:moveTo>
                    <a:pt x="571" y="250"/>
                  </a:moveTo>
                  <a:lnTo>
                    <a:pt x="542" y="279"/>
                  </a:lnTo>
                  <a:lnTo>
                    <a:pt x="603" y="340"/>
                  </a:lnTo>
                  <a:lnTo>
                    <a:pt x="632" y="311"/>
                  </a:lnTo>
                  <a:lnTo>
                    <a:pt x="571" y="250"/>
                  </a:lnTo>
                  <a:close/>
                  <a:moveTo>
                    <a:pt x="393" y="428"/>
                  </a:moveTo>
                  <a:lnTo>
                    <a:pt x="454" y="489"/>
                  </a:lnTo>
                  <a:lnTo>
                    <a:pt x="596" y="348"/>
                  </a:lnTo>
                  <a:lnTo>
                    <a:pt x="533" y="285"/>
                  </a:lnTo>
                  <a:lnTo>
                    <a:pt x="393" y="428"/>
                  </a:lnTo>
                  <a:close/>
                  <a:moveTo>
                    <a:pt x="445" y="500"/>
                  </a:moveTo>
                  <a:lnTo>
                    <a:pt x="382" y="439"/>
                  </a:lnTo>
                  <a:lnTo>
                    <a:pt x="375" y="445"/>
                  </a:lnTo>
                  <a:lnTo>
                    <a:pt x="357" y="525"/>
                  </a:lnTo>
                  <a:lnTo>
                    <a:pt x="437" y="507"/>
                  </a:lnTo>
                  <a:lnTo>
                    <a:pt x="445" y="50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altLang="zh-CN" dirty="0">
                  <a:solidFill>
                    <a:schemeClr val="accent2">
                      <a:lumMod val="50000"/>
                    </a:schemeClr>
                  </a:solidFill>
                  <a:latin typeface="方正中等线简体" panose="02010601030101010101" pitchFamily="2" charset="-122"/>
                  <a:ea typeface="方正中等线简体" panose="02010601030101010101" pitchFamily="2" charset="-122"/>
                </a:rPr>
                <a:t> </a:t>
              </a:r>
              <a:endParaRPr lang="zh-CN" altLang="en-US" dirty="0">
                <a:solidFill>
                  <a:schemeClr val="accent2">
                    <a:lumMod val="50000"/>
                  </a:schemeClr>
                </a:solidFill>
                <a:latin typeface="方正中等线简体" panose="02010601030101010101" pitchFamily="2" charset="-122"/>
                <a:ea typeface="方正中等线简体" panose="02010601030101010101" pitchFamily="2" charset="-122"/>
              </a:endParaRPr>
            </a:p>
          </p:txBody>
        </p:sp>
        <p:sp>
          <p:nvSpPr>
            <p:cNvPr id="142" name="Rectangle 17"/>
            <p:cNvSpPr>
              <a:spLocks noChangeArrowheads="1"/>
            </p:cNvSpPr>
            <p:nvPr/>
          </p:nvSpPr>
          <p:spPr bwMode="auto">
            <a:xfrm>
              <a:off x="8261658" y="951581"/>
              <a:ext cx="176811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defTabSz="1691716"/>
              <a:r>
                <a:rPr lang="zh-CN" altLang="zh-CN" sz="6000" b="1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 录</a:t>
              </a:r>
              <a:endParaRPr lang="zh-CN" altLang="zh-CN" sz="36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3" name="Rectangle 18"/>
            <p:cNvSpPr>
              <a:spLocks noChangeArrowheads="1"/>
            </p:cNvSpPr>
            <p:nvPr/>
          </p:nvSpPr>
          <p:spPr bwMode="auto">
            <a:xfrm>
              <a:off x="8417242" y="1764858"/>
              <a:ext cx="148303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  <a:cs typeface="宋体" pitchFamily="2" charset="-122"/>
                </a:defRPr>
              </a:lvl9pPr>
            </a:lstStyle>
            <a:p>
              <a:pPr defTabSz="1691716"/>
              <a:r>
                <a:rPr lang="zh-CN" altLang="zh-CN" sz="28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contents</a:t>
              </a:r>
              <a:endParaRPr lang="zh-CN" altLang="zh-CN" sz="2400" dirty="0">
                <a:solidFill>
                  <a:schemeClr val="accent2">
                    <a:lumMod val="20000"/>
                    <a:lumOff val="8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462734" y="6849700"/>
            <a:ext cx="3370581" cy="1131948"/>
            <a:chOff x="6876046" y="6700396"/>
            <a:chExt cx="3370581" cy="1131948"/>
          </a:xfrm>
        </p:grpSpPr>
        <p:sp>
          <p:nvSpPr>
            <p:cNvPr id="410" name="文本框 9"/>
            <p:cNvSpPr txBox="1"/>
            <p:nvPr/>
          </p:nvSpPr>
          <p:spPr>
            <a:xfrm>
              <a:off x="7264673" y="6700396"/>
              <a:ext cx="2981954" cy="696779"/>
            </a:xfrm>
            <a:prstGeom prst="rect">
              <a:avLst/>
            </a:prstGeom>
            <a:noFill/>
          </p:spPr>
          <p:txBody>
            <a:bodyPr wrap="square" lIns="126160" tIns="63080" rIns="126160" bIns="63080" rtlCol="0">
              <a:spAutoFit/>
            </a:bodyPr>
            <a:lstStyle/>
            <a:p>
              <a:pPr marL="0" lvl="1"/>
              <a:r>
                <a:rPr lang="zh-CN" altLang="en-US" sz="3700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技术</a:t>
              </a:r>
            </a:p>
          </p:txBody>
        </p:sp>
        <p:sp>
          <p:nvSpPr>
            <p:cNvPr id="411" name="文本框 9"/>
            <p:cNvSpPr txBox="1"/>
            <p:nvPr/>
          </p:nvSpPr>
          <p:spPr>
            <a:xfrm>
              <a:off x="6876046" y="7397175"/>
              <a:ext cx="2353199" cy="435169"/>
            </a:xfrm>
            <a:prstGeom prst="rect">
              <a:avLst/>
            </a:prstGeom>
            <a:noFill/>
          </p:spPr>
          <p:txBody>
            <a:bodyPr wrap="square" lIns="126160" tIns="63080" rIns="126160" bIns="63080" rtlCol="0">
              <a:spAutoFit/>
            </a:bodyPr>
            <a:lstStyle/>
            <a:p>
              <a:pPr marL="0" lvl="1"/>
              <a:endParaRPr lang="zh-CN" altLang="en-US" sz="20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185055" y="6888708"/>
            <a:ext cx="2594670" cy="1116380"/>
            <a:chOff x="10649092" y="6010183"/>
            <a:chExt cx="2594670" cy="1116380"/>
          </a:xfrm>
        </p:grpSpPr>
        <p:sp>
          <p:nvSpPr>
            <p:cNvPr id="412" name="文本框 9"/>
            <p:cNvSpPr txBox="1"/>
            <p:nvPr/>
          </p:nvSpPr>
          <p:spPr>
            <a:xfrm>
              <a:off x="10649092" y="6010183"/>
              <a:ext cx="2594670" cy="696779"/>
            </a:xfrm>
            <a:prstGeom prst="rect">
              <a:avLst/>
            </a:prstGeom>
            <a:noFill/>
          </p:spPr>
          <p:txBody>
            <a:bodyPr wrap="square" lIns="126160" tIns="63080" rIns="126160" bIns="63080" rtlCol="0">
              <a:spAutoFit/>
            </a:bodyPr>
            <a:lstStyle/>
            <a:p>
              <a:pPr marL="0" lvl="1" algn="ctr"/>
              <a:r>
                <a:rPr lang="zh-CN" altLang="en-US" sz="3700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商业计划</a:t>
              </a:r>
            </a:p>
          </p:txBody>
        </p:sp>
        <p:sp>
          <p:nvSpPr>
            <p:cNvPr id="413" name="文本框 9"/>
            <p:cNvSpPr txBox="1"/>
            <p:nvPr/>
          </p:nvSpPr>
          <p:spPr>
            <a:xfrm>
              <a:off x="10794425" y="6691394"/>
              <a:ext cx="2252333" cy="435169"/>
            </a:xfrm>
            <a:prstGeom prst="rect">
              <a:avLst/>
            </a:prstGeom>
            <a:noFill/>
          </p:spPr>
          <p:txBody>
            <a:bodyPr wrap="square" lIns="126160" tIns="63080" rIns="126160" bIns="63080" rtlCol="0">
              <a:spAutoFit/>
            </a:bodyPr>
            <a:lstStyle/>
            <a:p>
              <a:pPr marL="0" lvl="1" algn="ctr"/>
              <a:endParaRPr lang="zh-CN" altLang="en-US" sz="20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978304" y="6865268"/>
            <a:ext cx="2797909" cy="1116380"/>
            <a:chOff x="13140610" y="4021822"/>
            <a:chExt cx="2797909" cy="1116380"/>
          </a:xfrm>
        </p:grpSpPr>
        <p:sp>
          <p:nvSpPr>
            <p:cNvPr id="414" name="文本框 9"/>
            <p:cNvSpPr txBox="1"/>
            <p:nvPr/>
          </p:nvSpPr>
          <p:spPr>
            <a:xfrm>
              <a:off x="13140610" y="4021822"/>
              <a:ext cx="2797909" cy="696779"/>
            </a:xfrm>
            <a:prstGeom prst="rect">
              <a:avLst/>
            </a:prstGeom>
            <a:noFill/>
          </p:spPr>
          <p:txBody>
            <a:bodyPr wrap="square" lIns="126160" tIns="63080" rIns="126160" bIns="63080" rtlCol="0">
              <a:spAutoFit/>
            </a:bodyPr>
            <a:lstStyle/>
            <a:p>
              <a:pPr marL="0" lvl="1" algn="ctr"/>
              <a:r>
                <a:rPr lang="zh-CN" altLang="en-US" sz="3700" b="1" dirty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团队</a:t>
              </a:r>
            </a:p>
          </p:txBody>
        </p:sp>
        <p:sp>
          <p:nvSpPr>
            <p:cNvPr id="415" name="文本框 9"/>
            <p:cNvSpPr txBox="1"/>
            <p:nvPr/>
          </p:nvSpPr>
          <p:spPr>
            <a:xfrm>
              <a:off x="13413494" y="4703033"/>
              <a:ext cx="2201149" cy="435169"/>
            </a:xfrm>
            <a:prstGeom prst="rect">
              <a:avLst/>
            </a:prstGeom>
            <a:noFill/>
          </p:spPr>
          <p:txBody>
            <a:bodyPr wrap="square" lIns="126160" tIns="63080" rIns="126160" bIns="63080" rtlCol="0">
              <a:spAutoFit/>
            </a:bodyPr>
            <a:lstStyle/>
            <a:p>
              <a:pPr marL="0" lvl="1" algn="ctr"/>
              <a:endParaRPr lang="zh-CN" altLang="en-US" sz="20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98C13E02-502D-4F34-86FC-0E5D8962B28A}"/>
              </a:ext>
            </a:extLst>
          </p:cNvPr>
          <p:cNvGrpSpPr/>
          <p:nvPr/>
        </p:nvGrpSpPr>
        <p:grpSpPr>
          <a:xfrm>
            <a:off x="11771187" y="5533539"/>
            <a:ext cx="1161149" cy="1029579"/>
            <a:chOff x="3711990" y="4635080"/>
            <a:chExt cx="1161149" cy="1029579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13E18DB8-E6E1-4BC4-874F-F67CF9CB9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990" y="4635080"/>
              <a:ext cx="1161149" cy="1029579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168213" tIns="84107" rIns="168213" bIns="841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10F23AB8-8918-457D-AA0F-DF05A61915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7871" y="4841337"/>
              <a:ext cx="749386" cy="617063"/>
            </a:xfrm>
            <a:custGeom>
              <a:avLst/>
              <a:gdLst>
                <a:gd name="T0" fmla="*/ 79 w 477"/>
                <a:gd name="T1" fmla="*/ 129 h 393"/>
                <a:gd name="T2" fmla="*/ 96 w 477"/>
                <a:gd name="T3" fmla="*/ 125 h 393"/>
                <a:gd name="T4" fmla="*/ 100 w 477"/>
                <a:gd name="T5" fmla="*/ 126 h 393"/>
                <a:gd name="T6" fmla="*/ 104 w 477"/>
                <a:gd name="T7" fmla="*/ 124 h 393"/>
                <a:gd name="T8" fmla="*/ 108 w 477"/>
                <a:gd name="T9" fmla="*/ 141 h 393"/>
                <a:gd name="T10" fmla="*/ 119 w 477"/>
                <a:gd name="T11" fmla="*/ 170 h 393"/>
                <a:gd name="T12" fmla="*/ 111 w 477"/>
                <a:gd name="T13" fmla="*/ 99 h 393"/>
                <a:gd name="T14" fmla="*/ 101 w 477"/>
                <a:gd name="T15" fmla="*/ 36 h 393"/>
                <a:gd name="T16" fmla="*/ 91 w 477"/>
                <a:gd name="T17" fmla="*/ 99 h 393"/>
                <a:gd name="T18" fmla="*/ 96 w 477"/>
                <a:gd name="T19" fmla="*/ 116 h 393"/>
                <a:gd name="T20" fmla="*/ 105 w 477"/>
                <a:gd name="T21" fmla="*/ 114 h 393"/>
                <a:gd name="T22" fmla="*/ 106 w 477"/>
                <a:gd name="T23" fmla="*/ 119 h 393"/>
                <a:gd name="T24" fmla="*/ 104 w 477"/>
                <a:gd name="T25" fmla="*/ 122 h 393"/>
                <a:gd name="T26" fmla="*/ 100 w 477"/>
                <a:gd name="T27" fmla="*/ 123 h 393"/>
                <a:gd name="T28" fmla="*/ 96 w 477"/>
                <a:gd name="T29" fmla="*/ 121 h 393"/>
                <a:gd name="T30" fmla="*/ 96 w 477"/>
                <a:gd name="T31" fmla="*/ 116 h 393"/>
                <a:gd name="T32" fmla="*/ 463 w 477"/>
                <a:gd name="T33" fmla="*/ 269 h 393"/>
                <a:gd name="T34" fmla="*/ 399 w 477"/>
                <a:gd name="T35" fmla="*/ 269 h 393"/>
                <a:gd name="T36" fmla="*/ 385 w 477"/>
                <a:gd name="T37" fmla="*/ 370 h 393"/>
                <a:gd name="T38" fmla="*/ 441 w 477"/>
                <a:gd name="T39" fmla="*/ 300 h 393"/>
                <a:gd name="T40" fmla="*/ 391 w 477"/>
                <a:gd name="T41" fmla="*/ 270 h 393"/>
                <a:gd name="T42" fmla="*/ 431 w 477"/>
                <a:gd name="T43" fmla="*/ 229 h 393"/>
                <a:gd name="T44" fmla="*/ 408 w 477"/>
                <a:gd name="T45" fmla="*/ 199 h 393"/>
                <a:gd name="T46" fmla="*/ 398 w 477"/>
                <a:gd name="T47" fmla="*/ 136 h 393"/>
                <a:gd name="T48" fmla="*/ 388 w 477"/>
                <a:gd name="T49" fmla="*/ 199 h 393"/>
                <a:gd name="T50" fmla="*/ 55 w 477"/>
                <a:gd name="T51" fmla="*/ 300 h 393"/>
                <a:gd name="T52" fmla="*/ 46 w 477"/>
                <a:gd name="T53" fmla="*/ 237 h 393"/>
                <a:gd name="T54" fmla="*/ 36 w 477"/>
                <a:gd name="T55" fmla="*/ 300 h 393"/>
                <a:gd name="T56" fmla="*/ 92 w 477"/>
                <a:gd name="T57" fmla="*/ 370 h 393"/>
                <a:gd name="T58" fmla="*/ 37 w 477"/>
                <a:gd name="T59" fmla="*/ 230 h 393"/>
                <a:gd name="T60" fmla="*/ 86 w 477"/>
                <a:gd name="T61" fmla="*/ 269 h 393"/>
                <a:gd name="T62" fmla="*/ 125 w 477"/>
                <a:gd name="T63" fmla="*/ 270 h 393"/>
                <a:gd name="T64" fmla="*/ 111 w 477"/>
                <a:gd name="T65" fmla="*/ 168 h 393"/>
                <a:gd name="T66" fmla="*/ 47 w 477"/>
                <a:gd name="T67" fmla="*/ 168 h 393"/>
                <a:gd name="T68" fmla="*/ 37 w 477"/>
                <a:gd name="T69" fmla="*/ 230 h 393"/>
                <a:gd name="T70" fmla="*/ 96 w 477"/>
                <a:gd name="T71" fmla="*/ 378 h 393"/>
                <a:gd name="T72" fmla="*/ 382 w 477"/>
                <a:gd name="T73" fmla="*/ 393 h 393"/>
                <a:gd name="T74" fmla="*/ 318 w 477"/>
                <a:gd name="T75" fmla="*/ 181 h 393"/>
                <a:gd name="T76" fmla="*/ 234 w 477"/>
                <a:gd name="T77" fmla="*/ 106 h 393"/>
                <a:gd name="T78" fmla="*/ 287 w 477"/>
                <a:gd name="T79" fmla="*/ 72 h 393"/>
                <a:gd name="T80" fmla="*/ 265 w 477"/>
                <a:gd name="T81" fmla="*/ 48 h 393"/>
                <a:gd name="T82" fmla="*/ 236 w 477"/>
                <a:gd name="T83" fmla="*/ 89 h 393"/>
                <a:gd name="T84" fmla="*/ 192 w 477"/>
                <a:gd name="T85" fmla="*/ 91 h 393"/>
                <a:gd name="T86" fmla="*/ 222 w 477"/>
                <a:gd name="T87" fmla="*/ 85 h 393"/>
                <a:gd name="T88" fmla="*/ 155 w 477"/>
                <a:gd name="T89" fmla="*/ 22 h 393"/>
                <a:gd name="T90" fmla="*/ 164 w 477"/>
                <a:gd name="T91" fmla="*/ 130 h 393"/>
                <a:gd name="T92" fmla="*/ 240 w 477"/>
                <a:gd name="T93" fmla="*/ 136 h 393"/>
                <a:gd name="T94" fmla="*/ 230 w 477"/>
                <a:gd name="T95" fmla="*/ 160 h 393"/>
                <a:gd name="T96" fmla="*/ 256 w 477"/>
                <a:gd name="T97" fmla="*/ 160 h 393"/>
                <a:gd name="T98" fmla="*/ 247 w 477"/>
                <a:gd name="T99" fmla="*/ 136 h 393"/>
                <a:gd name="T100" fmla="*/ 321 w 477"/>
                <a:gd name="T101" fmla="*/ 130 h 393"/>
                <a:gd name="T102" fmla="*/ 330 w 477"/>
                <a:gd name="T103" fmla="*/ 22 h 393"/>
                <a:gd name="T104" fmla="*/ 337 w 477"/>
                <a:gd name="T105" fmla="*/ 7 h 393"/>
                <a:gd name="T106" fmla="*/ 155 w 477"/>
                <a:gd name="T107" fmla="*/ 0 h 393"/>
                <a:gd name="T108" fmla="*/ 148 w 477"/>
                <a:gd name="T109" fmla="*/ 15 h 393"/>
                <a:gd name="T110" fmla="*/ 181 w 477"/>
                <a:gd name="T111" fmla="*/ 36 h 393"/>
                <a:gd name="T112" fmla="*/ 297 w 477"/>
                <a:gd name="T113" fmla="*/ 30 h 393"/>
                <a:gd name="T114" fmla="*/ 304 w 477"/>
                <a:gd name="T115" fmla="*/ 115 h 393"/>
                <a:gd name="T116" fmla="*/ 188 w 477"/>
                <a:gd name="T117" fmla="*/ 121 h 393"/>
                <a:gd name="T118" fmla="*/ 181 w 477"/>
                <a:gd name="T119" fmla="*/ 36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77" h="393">
                  <a:moveTo>
                    <a:pt x="58" y="134"/>
                  </a:moveTo>
                  <a:cubicBezTo>
                    <a:pt x="64" y="131"/>
                    <a:pt x="71" y="129"/>
                    <a:pt x="79" y="129"/>
                  </a:cubicBezTo>
                  <a:cubicBezTo>
                    <a:pt x="85" y="129"/>
                    <a:pt x="90" y="130"/>
                    <a:pt x="95" y="132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96" y="124"/>
                    <a:pt x="97" y="124"/>
                    <a:pt x="98" y="124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6"/>
                    <a:pt x="102" y="126"/>
                    <a:pt x="102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5" y="124"/>
                    <a:pt x="106" y="124"/>
                    <a:pt x="106" y="125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5" y="149"/>
                    <a:pt x="119" y="158"/>
                    <a:pt x="119" y="168"/>
                  </a:cubicBezTo>
                  <a:cubicBezTo>
                    <a:pt x="119" y="169"/>
                    <a:pt x="119" y="169"/>
                    <a:pt x="119" y="170"/>
                  </a:cubicBezTo>
                  <a:cubicBezTo>
                    <a:pt x="147" y="170"/>
                    <a:pt x="147" y="170"/>
                    <a:pt x="147" y="170"/>
                  </a:cubicBezTo>
                  <a:cubicBezTo>
                    <a:pt x="147" y="128"/>
                    <a:pt x="139" y="105"/>
                    <a:pt x="111" y="99"/>
                  </a:cubicBezTo>
                  <a:cubicBezTo>
                    <a:pt x="124" y="95"/>
                    <a:pt x="133" y="83"/>
                    <a:pt x="133" y="69"/>
                  </a:cubicBezTo>
                  <a:cubicBezTo>
                    <a:pt x="133" y="51"/>
                    <a:pt x="119" y="36"/>
                    <a:pt x="101" y="36"/>
                  </a:cubicBezTo>
                  <a:cubicBezTo>
                    <a:pt x="83" y="36"/>
                    <a:pt x="69" y="51"/>
                    <a:pt x="69" y="69"/>
                  </a:cubicBezTo>
                  <a:cubicBezTo>
                    <a:pt x="69" y="83"/>
                    <a:pt x="78" y="95"/>
                    <a:pt x="91" y="99"/>
                  </a:cubicBezTo>
                  <a:cubicBezTo>
                    <a:pt x="73" y="103"/>
                    <a:pt x="63" y="115"/>
                    <a:pt x="58" y="134"/>
                  </a:cubicBezTo>
                  <a:close/>
                  <a:moveTo>
                    <a:pt x="96" y="116"/>
                  </a:moveTo>
                  <a:cubicBezTo>
                    <a:pt x="96" y="115"/>
                    <a:pt x="97" y="114"/>
                    <a:pt x="97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5" y="114"/>
                    <a:pt x="106" y="115"/>
                    <a:pt x="106" y="116"/>
                  </a:cubicBezTo>
                  <a:cubicBezTo>
                    <a:pt x="106" y="119"/>
                    <a:pt x="106" y="119"/>
                    <a:pt x="106" y="119"/>
                  </a:cubicBezTo>
                  <a:cubicBezTo>
                    <a:pt x="106" y="120"/>
                    <a:pt x="106" y="121"/>
                    <a:pt x="106" y="121"/>
                  </a:cubicBezTo>
                  <a:cubicBezTo>
                    <a:pt x="106" y="121"/>
                    <a:pt x="105" y="121"/>
                    <a:pt x="104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2" y="123"/>
                    <a:pt x="100" y="123"/>
                    <a:pt x="100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7" y="121"/>
                    <a:pt x="96" y="121"/>
                    <a:pt x="96" y="121"/>
                  </a:cubicBezTo>
                  <a:cubicBezTo>
                    <a:pt x="96" y="121"/>
                    <a:pt x="96" y="120"/>
                    <a:pt x="96" y="119"/>
                  </a:cubicBezTo>
                  <a:lnTo>
                    <a:pt x="96" y="116"/>
                  </a:lnTo>
                  <a:close/>
                  <a:moveTo>
                    <a:pt x="441" y="300"/>
                  </a:moveTo>
                  <a:cubicBezTo>
                    <a:pt x="454" y="296"/>
                    <a:pt x="463" y="283"/>
                    <a:pt x="463" y="269"/>
                  </a:cubicBezTo>
                  <a:cubicBezTo>
                    <a:pt x="463" y="251"/>
                    <a:pt x="449" y="237"/>
                    <a:pt x="431" y="237"/>
                  </a:cubicBezTo>
                  <a:cubicBezTo>
                    <a:pt x="413" y="237"/>
                    <a:pt x="399" y="251"/>
                    <a:pt x="399" y="269"/>
                  </a:cubicBezTo>
                  <a:cubicBezTo>
                    <a:pt x="399" y="283"/>
                    <a:pt x="408" y="296"/>
                    <a:pt x="421" y="300"/>
                  </a:cubicBezTo>
                  <a:cubicBezTo>
                    <a:pt x="393" y="306"/>
                    <a:pt x="385" y="328"/>
                    <a:pt x="385" y="370"/>
                  </a:cubicBezTo>
                  <a:cubicBezTo>
                    <a:pt x="477" y="370"/>
                    <a:pt x="477" y="370"/>
                    <a:pt x="477" y="370"/>
                  </a:cubicBezTo>
                  <a:cubicBezTo>
                    <a:pt x="477" y="328"/>
                    <a:pt x="469" y="306"/>
                    <a:pt x="441" y="300"/>
                  </a:cubicBezTo>
                  <a:close/>
                  <a:moveTo>
                    <a:pt x="352" y="270"/>
                  </a:moveTo>
                  <a:cubicBezTo>
                    <a:pt x="391" y="270"/>
                    <a:pt x="391" y="270"/>
                    <a:pt x="391" y="270"/>
                  </a:cubicBezTo>
                  <a:cubicBezTo>
                    <a:pt x="391" y="269"/>
                    <a:pt x="391" y="269"/>
                    <a:pt x="391" y="269"/>
                  </a:cubicBezTo>
                  <a:cubicBezTo>
                    <a:pt x="391" y="247"/>
                    <a:pt x="409" y="229"/>
                    <a:pt x="431" y="229"/>
                  </a:cubicBezTo>
                  <a:cubicBezTo>
                    <a:pt x="434" y="229"/>
                    <a:pt x="437" y="229"/>
                    <a:pt x="440" y="230"/>
                  </a:cubicBezTo>
                  <a:cubicBezTo>
                    <a:pt x="435" y="213"/>
                    <a:pt x="425" y="203"/>
                    <a:pt x="408" y="199"/>
                  </a:cubicBezTo>
                  <a:cubicBezTo>
                    <a:pt x="421" y="195"/>
                    <a:pt x="430" y="183"/>
                    <a:pt x="430" y="168"/>
                  </a:cubicBezTo>
                  <a:cubicBezTo>
                    <a:pt x="430" y="151"/>
                    <a:pt x="416" y="136"/>
                    <a:pt x="398" y="136"/>
                  </a:cubicBezTo>
                  <a:cubicBezTo>
                    <a:pt x="380" y="136"/>
                    <a:pt x="366" y="151"/>
                    <a:pt x="366" y="168"/>
                  </a:cubicBezTo>
                  <a:cubicBezTo>
                    <a:pt x="366" y="183"/>
                    <a:pt x="375" y="195"/>
                    <a:pt x="388" y="199"/>
                  </a:cubicBezTo>
                  <a:cubicBezTo>
                    <a:pt x="360" y="205"/>
                    <a:pt x="352" y="228"/>
                    <a:pt x="352" y="270"/>
                  </a:cubicBezTo>
                  <a:close/>
                  <a:moveTo>
                    <a:pt x="55" y="300"/>
                  </a:moveTo>
                  <a:cubicBezTo>
                    <a:pt x="69" y="296"/>
                    <a:pt x="78" y="283"/>
                    <a:pt x="78" y="269"/>
                  </a:cubicBezTo>
                  <a:cubicBezTo>
                    <a:pt x="78" y="251"/>
                    <a:pt x="64" y="237"/>
                    <a:pt x="46" y="237"/>
                  </a:cubicBezTo>
                  <a:cubicBezTo>
                    <a:pt x="28" y="237"/>
                    <a:pt x="14" y="251"/>
                    <a:pt x="14" y="269"/>
                  </a:cubicBezTo>
                  <a:cubicBezTo>
                    <a:pt x="14" y="283"/>
                    <a:pt x="23" y="296"/>
                    <a:pt x="36" y="300"/>
                  </a:cubicBezTo>
                  <a:cubicBezTo>
                    <a:pt x="8" y="306"/>
                    <a:pt x="0" y="328"/>
                    <a:pt x="0" y="370"/>
                  </a:cubicBezTo>
                  <a:cubicBezTo>
                    <a:pt x="92" y="370"/>
                    <a:pt x="92" y="370"/>
                    <a:pt x="92" y="370"/>
                  </a:cubicBezTo>
                  <a:cubicBezTo>
                    <a:pt x="92" y="328"/>
                    <a:pt x="84" y="306"/>
                    <a:pt x="55" y="300"/>
                  </a:cubicBezTo>
                  <a:close/>
                  <a:moveTo>
                    <a:pt x="37" y="230"/>
                  </a:moveTo>
                  <a:cubicBezTo>
                    <a:pt x="40" y="229"/>
                    <a:pt x="43" y="229"/>
                    <a:pt x="46" y="229"/>
                  </a:cubicBezTo>
                  <a:cubicBezTo>
                    <a:pt x="68" y="229"/>
                    <a:pt x="86" y="247"/>
                    <a:pt x="86" y="269"/>
                  </a:cubicBezTo>
                  <a:cubicBezTo>
                    <a:pt x="86" y="269"/>
                    <a:pt x="86" y="269"/>
                    <a:pt x="86" y="270"/>
                  </a:cubicBezTo>
                  <a:cubicBezTo>
                    <a:pt x="125" y="270"/>
                    <a:pt x="125" y="270"/>
                    <a:pt x="125" y="270"/>
                  </a:cubicBezTo>
                  <a:cubicBezTo>
                    <a:pt x="125" y="228"/>
                    <a:pt x="117" y="205"/>
                    <a:pt x="88" y="199"/>
                  </a:cubicBezTo>
                  <a:cubicBezTo>
                    <a:pt x="102" y="195"/>
                    <a:pt x="111" y="183"/>
                    <a:pt x="111" y="168"/>
                  </a:cubicBezTo>
                  <a:cubicBezTo>
                    <a:pt x="111" y="151"/>
                    <a:pt x="97" y="136"/>
                    <a:pt x="79" y="136"/>
                  </a:cubicBezTo>
                  <a:cubicBezTo>
                    <a:pt x="61" y="136"/>
                    <a:pt x="47" y="151"/>
                    <a:pt x="47" y="168"/>
                  </a:cubicBezTo>
                  <a:cubicBezTo>
                    <a:pt x="47" y="183"/>
                    <a:pt x="56" y="195"/>
                    <a:pt x="69" y="199"/>
                  </a:cubicBezTo>
                  <a:cubicBezTo>
                    <a:pt x="52" y="203"/>
                    <a:pt x="42" y="213"/>
                    <a:pt x="37" y="230"/>
                  </a:cubicBezTo>
                  <a:close/>
                  <a:moveTo>
                    <a:pt x="159" y="181"/>
                  </a:moveTo>
                  <a:cubicBezTo>
                    <a:pt x="96" y="378"/>
                    <a:pt x="96" y="378"/>
                    <a:pt x="96" y="378"/>
                  </a:cubicBezTo>
                  <a:cubicBezTo>
                    <a:pt x="96" y="393"/>
                    <a:pt x="96" y="393"/>
                    <a:pt x="96" y="393"/>
                  </a:cubicBezTo>
                  <a:cubicBezTo>
                    <a:pt x="382" y="393"/>
                    <a:pt x="382" y="393"/>
                    <a:pt x="382" y="393"/>
                  </a:cubicBezTo>
                  <a:cubicBezTo>
                    <a:pt x="382" y="378"/>
                    <a:pt x="382" y="378"/>
                    <a:pt x="382" y="378"/>
                  </a:cubicBezTo>
                  <a:cubicBezTo>
                    <a:pt x="318" y="181"/>
                    <a:pt x="318" y="181"/>
                    <a:pt x="318" y="181"/>
                  </a:cubicBezTo>
                  <a:lnTo>
                    <a:pt x="159" y="181"/>
                  </a:lnTo>
                  <a:close/>
                  <a:moveTo>
                    <a:pt x="234" y="106"/>
                  </a:moveTo>
                  <a:cubicBezTo>
                    <a:pt x="279" y="64"/>
                    <a:pt x="279" y="64"/>
                    <a:pt x="279" y="64"/>
                  </a:cubicBezTo>
                  <a:cubicBezTo>
                    <a:pt x="287" y="72"/>
                    <a:pt x="287" y="72"/>
                    <a:pt x="287" y="72"/>
                  </a:cubicBezTo>
                  <a:cubicBezTo>
                    <a:pt x="292" y="45"/>
                    <a:pt x="292" y="45"/>
                    <a:pt x="292" y="45"/>
                  </a:cubicBezTo>
                  <a:cubicBezTo>
                    <a:pt x="265" y="48"/>
                    <a:pt x="265" y="48"/>
                    <a:pt x="265" y="48"/>
                  </a:cubicBezTo>
                  <a:cubicBezTo>
                    <a:pt x="272" y="56"/>
                    <a:pt x="272" y="56"/>
                    <a:pt x="272" y="56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192" y="91"/>
                    <a:pt x="192" y="91"/>
                    <a:pt x="192" y="91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222" y="85"/>
                    <a:pt x="222" y="85"/>
                    <a:pt x="222" y="85"/>
                  </a:cubicBezTo>
                  <a:lnTo>
                    <a:pt x="234" y="106"/>
                  </a:lnTo>
                  <a:close/>
                  <a:moveTo>
                    <a:pt x="155" y="22"/>
                  </a:moveTo>
                  <a:cubicBezTo>
                    <a:pt x="164" y="22"/>
                    <a:pt x="164" y="22"/>
                    <a:pt x="164" y="22"/>
                  </a:cubicBezTo>
                  <a:cubicBezTo>
                    <a:pt x="164" y="130"/>
                    <a:pt x="164" y="130"/>
                    <a:pt x="164" y="130"/>
                  </a:cubicBezTo>
                  <a:cubicBezTo>
                    <a:pt x="164" y="133"/>
                    <a:pt x="167" y="136"/>
                    <a:pt x="171" y="136"/>
                  </a:cubicBezTo>
                  <a:cubicBezTo>
                    <a:pt x="240" y="136"/>
                    <a:pt x="240" y="136"/>
                    <a:pt x="240" y="136"/>
                  </a:cubicBezTo>
                  <a:cubicBezTo>
                    <a:pt x="240" y="147"/>
                    <a:pt x="240" y="147"/>
                    <a:pt x="240" y="147"/>
                  </a:cubicBezTo>
                  <a:cubicBezTo>
                    <a:pt x="234" y="149"/>
                    <a:pt x="230" y="154"/>
                    <a:pt x="230" y="160"/>
                  </a:cubicBezTo>
                  <a:cubicBezTo>
                    <a:pt x="230" y="167"/>
                    <a:pt x="236" y="173"/>
                    <a:pt x="243" y="173"/>
                  </a:cubicBezTo>
                  <a:cubicBezTo>
                    <a:pt x="251" y="173"/>
                    <a:pt x="256" y="167"/>
                    <a:pt x="256" y="160"/>
                  </a:cubicBezTo>
                  <a:cubicBezTo>
                    <a:pt x="256" y="154"/>
                    <a:pt x="252" y="149"/>
                    <a:pt x="247" y="147"/>
                  </a:cubicBezTo>
                  <a:cubicBezTo>
                    <a:pt x="247" y="136"/>
                    <a:pt x="247" y="136"/>
                    <a:pt x="247" y="136"/>
                  </a:cubicBezTo>
                  <a:cubicBezTo>
                    <a:pt x="314" y="136"/>
                    <a:pt x="314" y="136"/>
                    <a:pt x="314" y="136"/>
                  </a:cubicBezTo>
                  <a:cubicBezTo>
                    <a:pt x="318" y="136"/>
                    <a:pt x="321" y="133"/>
                    <a:pt x="321" y="130"/>
                  </a:cubicBezTo>
                  <a:cubicBezTo>
                    <a:pt x="321" y="22"/>
                    <a:pt x="321" y="22"/>
                    <a:pt x="321" y="22"/>
                  </a:cubicBezTo>
                  <a:cubicBezTo>
                    <a:pt x="330" y="22"/>
                    <a:pt x="330" y="22"/>
                    <a:pt x="330" y="22"/>
                  </a:cubicBezTo>
                  <a:cubicBezTo>
                    <a:pt x="334" y="22"/>
                    <a:pt x="337" y="18"/>
                    <a:pt x="337" y="15"/>
                  </a:cubicBezTo>
                  <a:cubicBezTo>
                    <a:pt x="337" y="7"/>
                    <a:pt x="337" y="7"/>
                    <a:pt x="337" y="7"/>
                  </a:cubicBezTo>
                  <a:cubicBezTo>
                    <a:pt x="337" y="3"/>
                    <a:pt x="334" y="0"/>
                    <a:pt x="330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0"/>
                    <a:pt x="148" y="3"/>
                    <a:pt x="148" y="7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8" y="18"/>
                    <a:pt x="151" y="22"/>
                    <a:pt x="155" y="22"/>
                  </a:cubicBezTo>
                  <a:close/>
                  <a:moveTo>
                    <a:pt x="181" y="36"/>
                  </a:moveTo>
                  <a:cubicBezTo>
                    <a:pt x="181" y="33"/>
                    <a:pt x="184" y="30"/>
                    <a:pt x="188" y="30"/>
                  </a:cubicBezTo>
                  <a:cubicBezTo>
                    <a:pt x="297" y="30"/>
                    <a:pt x="297" y="30"/>
                    <a:pt x="297" y="30"/>
                  </a:cubicBezTo>
                  <a:cubicBezTo>
                    <a:pt x="301" y="30"/>
                    <a:pt x="304" y="33"/>
                    <a:pt x="304" y="36"/>
                  </a:cubicBezTo>
                  <a:cubicBezTo>
                    <a:pt x="304" y="115"/>
                    <a:pt x="304" y="115"/>
                    <a:pt x="304" y="115"/>
                  </a:cubicBezTo>
                  <a:cubicBezTo>
                    <a:pt x="304" y="118"/>
                    <a:pt x="301" y="121"/>
                    <a:pt x="297" y="121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4" y="121"/>
                    <a:pt x="181" y="118"/>
                    <a:pt x="181" y="115"/>
                  </a:cubicBezTo>
                  <a:lnTo>
                    <a:pt x="181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741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EAF22-8B9E-42D1-80BB-A5EEE98A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现有 </a:t>
            </a:r>
            <a:r>
              <a:rPr lang="en-US" altLang="zh-CN" sz="3200" dirty="0"/>
              <a:t>AI </a:t>
            </a:r>
            <a:r>
              <a:rPr lang="zh-CN" altLang="en-US" sz="3200" dirty="0"/>
              <a:t>技术和痛点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A4E58AC-E220-42D1-A511-709C98D256A2}"/>
              </a:ext>
            </a:extLst>
          </p:cNvPr>
          <p:cNvGrpSpPr/>
          <p:nvPr/>
        </p:nvGrpSpPr>
        <p:grpSpPr>
          <a:xfrm>
            <a:off x="941048" y="1454727"/>
            <a:ext cx="4625653" cy="7521221"/>
            <a:chOff x="6148547" y="920133"/>
            <a:chExt cx="4625653" cy="7521221"/>
          </a:xfrm>
        </p:grpSpPr>
        <p:sp>
          <p:nvSpPr>
            <p:cNvPr id="5" name="箭头: 环形 4">
              <a:extLst>
                <a:ext uri="{FF2B5EF4-FFF2-40B4-BE49-F238E27FC236}">
                  <a16:creationId xmlns:a16="http://schemas.microsoft.com/office/drawing/2014/main" id="{D55F156E-4E9B-48CF-A9D7-25572687C8FF}"/>
                </a:ext>
              </a:extLst>
            </p:cNvPr>
            <p:cNvSpPr/>
            <p:nvPr/>
          </p:nvSpPr>
          <p:spPr>
            <a:xfrm>
              <a:off x="7154035" y="920133"/>
              <a:ext cx="3620165" cy="3620716"/>
            </a:xfrm>
            <a:prstGeom prst="circularArrow">
              <a:avLst>
                <a:gd name="adj1" fmla="val 10980"/>
                <a:gd name="adj2" fmla="val 1142322"/>
                <a:gd name="adj3" fmla="val 4500000"/>
                <a:gd name="adj4" fmla="val 10800000"/>
                <a:gd name="adj5" fmla="val 125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532D085-89D6-4282-AAF4-CFE118D5C6A2}"/>
                </a:ext>
              </a:extLst>
            </p:cNvPr>
            <p:cNvSpPr/>
            <p:nvPr/>
          </p:nvSpPr>
          <p:spPr>
            <a:xfrm>
              <a:off x="7954211" y="2227321"/>
              <a:ext cx="2011656" cy="1005587"/>
            </a:xfrm>
            <a:custGeom>
              <a:avLst/>
              <a:gdLst>
                <a:gd name="connsiteX0" fmla="*/ 0 w 2011656"/>
                <a:gd name="connsiteY0" fmla="*/ 0 h 1005587"/>
                <a:gd name="connsiteX1" fmla="*/ 2011656 w 2011656"/>
                <a:gd name="connsiteY1" fmla="*/ 0 h 1005587"/>
                <a:gd name="connsiteX2" fmla="*/ 2011656 w 2011656"/>
                <a:gd name="connsiteY2" fmla="*/ 1005587 h 1005587"/>
                <a:gd name="connsiteX3" fmla="*/ 0 w 2011656"/>
                <a:gd name="connsiteY3" fmla="*/ 1005587 h 1005587"/>
                <a:gd name="connsiteX4" fmla="*/ 0 w 2011656"/>
                <a:gd name="connsiteY4" fmla="*/ 0 h 100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656" h="1005587">
                  <a:moveTo>
                    <a:pt x="0" y="0"/>
                  </a:moveTo>
                  <a:lnTo>
                    <a:pt x="2011656" y="0"/>
                  </a:lnTo>
                  <a:lnTo>
                    <a:pt x="2011656" y="1005587"/>
                  </a:lnTo>
                  <a:lnTo>
                    <a:pt x="0" y="100558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465" tIns="37465" rIns="37465" bIns="37465" numCol="1" spcCol="1270" anchor="ctr" anchorCtr="0">
              <a:noAutofit/>
            </a:bodyPr>
            <a:lstStyle/>
            <a:p>
              <a:pPr marL="0" lvl="0" indent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900" kern="1200"/>
            </a:p>
          </p:txBody>
        </p:sp>
        <p:sp>
          <p:nvSpPr>
            <p:cNvPr id="7" name="形状 6">
              <a:extLst>
                <a:ext uri="{FF2B5EF4-FFF2-40B4-BE49-F238E27FC236}">
                  <a16:creationId xmlns:a16="http://schemas.microsoft.com/office/drawing/2014/main" id="{ABEF74A1-CBB2-4038-B2C7-4C26F6FB3D35}"/>
                </a:ext>
              </a:extLst>
            </p:cNvPr>
            <p:cNvSpPr/>
            <p:nvPr/>
          </p:nvSpPr>
          <p:spPr>
            <a:xfrm>
              <a:off x="6148547" y="3000503"/>
              <a:ext cx="3620165" cy="3620716"/>
            </a:xfrm>
            <a:prstGeom prst="leftCircularArrow">
              <a:avLst>
                <a:gd name="adj1" fmla="val 10980"/>
                <a:gd name="adj2" fmla="val 1142322"/>
                <a:gd name="adj3" fmla="val 6300000"/>
                <a:gd name="adj4" fmla="val 18900000"/>
                <a:gd name="adj5" fmla="val 1250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FEC666E6-1C3C-4C76-B0CA-FA5E28D61C42}"/>
                </a:ext>
              </a:extLst>
            </p:cNvPr>
            <p:cNvSpPr/>
            <p:nvPr/>
          </p:nvSpPr>
          <p:spPr>
            <a:xfrm>
              <a:off x="6952802" y="4319725"/>
              <a:ext cx="2011656" cy="1005587"/>
            </a:xfrm>
            <a:custGeom>
              <a:avLst/>
              <a:gdLst>
                <a:gd name="connsiteX0" fmla="*/ 0 w 2011656"/>
                <a:gd name="connsiteY0" fmla="*/ 0 h 1005587"/>
                <a:gd name="connsiteX1" fmla="*/ 2011656 w 2011656"/>
                <a:gd name="connsiteY1" fmla="*/ 0 h 1005587"/>
                <a:gd name="connsiteX2" fmla="*/ 2011656 w 2011656"/>
                <a:gd name="connsiteY2" fmla="*/ 1005587 h 1005587"/>
                <a:gd name="connsiteX3" fmla="*/ 0 w 2011656"/>
                <a:gd name="connsiteY3" fmla="*/ 1005587 h 1005587"/>
                <a:gd name="connsiteX4" fmla="*/ 0 w 2011656"/>
                <a:gd name="connsiteY4" fmla="*/ 0 h 100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656" h="1005587">
                  <a:moveTo>
                    <a:pt x="0" y="0"/>
                  </a:moveTo>
                  <a:lnTo>
                    <a:pt x="2011656" y="0"/>
                  </a:lnTo>
                  <a:lnTo>
                    <a:pt x="2011656" y="1005587"/>
                  </a:lnTo>
                  <a:lnTo>
                    <a:pt x="0" y="100558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465" tIns="37465" rIns="37465" bIns="37465" numCol="1" spcCol="1270" anchor="ctr" anchorCtr="0">
              <a:noAutofit/>
            </a:bodyPr>
            <a:lstStyle/>
            <a:p>
              <a:pPr marL="0" lvl="0" indent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900" kern="1200"/>
            </a:p>
          </p:txBody>
        </p: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B21144EF-9628-4BA8-B9C0-1630E1620028}"/>
                </a:ext>
              </a:extLst>
            </p:cNvPr>
            <p:cNvSpPr/>
            <p:nvPr/>
          </p:nvSpPr>
          <p:spPr>
            <a:xfrm>
              <a:off x="7411696" y="5329825"/>
              <a:ext cx="3110282" cy="3111529"/>
            </a:xfrm>
            <a:prstGeom prst="blockArc">
              <a:avLst>
                <a:gd name="adj1" fmla="val 13500000"/>
                <a:gd name="adj2" fmla="val 10800000"/>
                <a:gd name="adj3" fmla="val 12740"/>
              </a:avLst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49997797-97E7-465F-8119-CD349E9F1875}"/>
                </a:ext>
              </a:extLst>
            </p:cNvPr>
            <p:cNvSpPr/>
            <p:nvPr/>
          </p:nvSpPr>
          <p:spPr>
            <a:xfrm>
              <a:off x="7958970" y="6415137"/>
              <a:ext cx="2011656" cy="1005587"/>
            </a:xfrm>
            <a:custGeom>
              <a:avLst/>
              <a:gdLst>
                <a:gd name="connsiteX0" fmla="*/ 0 w 2011656"/>
                <a:gd name="connsiteY0" fmla="*/ 0 h 1005587"/>
                <a:gd name="connsiteX1" fmla="*/ 2011656 w 2011656"/>
                <a:gd name="connsiteY1" fmla="*/ 0 h 1005587"/>
                <a:gd name="connsiteX2" fmla="*/ 2011656 w 2011656"/>
                <a:gd name="connsiteY2" fmla="*/ 1005587 h 1005587"/>
                <a:gd name="connsiteX3" fmla="*/ 0 w 2011656"/>
                <a:gd name="connsiteY3" fmla="*/ 1005587 h 1005587"/>
                <a:gd name="connsiteX4" fmla="*/ 0 w 2011656"/>
                <a:gd name="connsiteY4" fmla="*/ 0 h 100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656" h="1005587">
                  <a:moveTo>
                    <a:pt x="0" y="0"/>
                  </a:moveTo>
                  <a:lnTo>
                    <a:pt x="2011656" y="0"/>
                  </a:lnTo>
                  <a:lnTo>
                    <a:pt x="2011656" y="1005587"/>
                  </a:lnTo>
                  <a:lnTo>
                    <a:pt x="0" y="100558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465" tIns="37465" rIns="37465" bIns="37465" numCol="1" spcCol="1270" anchor="ctr" anchorCtr="0">
              <a:noAutofit/>
            </a:bodyPr>
            <a:lstStyle/>
            <a:p>
              <a:pPr marL="0" lvl="0" indent="0" algn="ctr" defTabSz="2622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zh-CN" altLang="en-US" sz="5900" kern="1200"/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55FA0B0F-7B44-4B2A-BEC8-7E5DCD9B92F2}"/>
              </a:ext>
            </a:extLst>
          </p:cNvPr>
          <p:cNvSpPr txBox="1"/>
          <p:nvPr/>
        </p:nvSpPr>
        <p:spPr>
          <a:xfrm>
            <a:off x="2535202" y="2883186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人工要主动标注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大量数据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36DDAA-9DD1-43AD-AF70-DEB538DC1102}"/>
              </a:ext>
            </a:extLst>
          </p:cNvPr>
          <p:cNvSpPr txBox="1"/>
          <p:nvPr/>
        </p:nvSpPr>
        <p:spPr>
          <a:xfrm>
            <a:off x="1745302" y="5006009"/>
            <a:ext cx="30130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通过大量数据和标注，训练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50FFF71-30BF-4710-8C1E-062B70DB9A80}"/>
              </a:ext>
            </a:extLst>
          </p:cNvPr>
          <p:cNvSpPr txBox="1"/>
          <p:nvPr/>
        </p:nvSpPr>
        <p:spPr>
          <a:xfrm>
            <a:off x="2772802" y="7221690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产品上市</a:t>
            </a:r>
          </a:p>
        </p:txBody>
      </p:sp>
      <p:grpSp>
        <p:nvGrpSpPr>
          <p:cNvPr id="17" name="Group 132">
            <a:extLst>
              <a:ext uri="{FF2B5EF4-FFF2-40B4-BE49-F238E27FC236}">
                <a16:creationId xmlns:a16="http://schemas.microsoft.com/office/drawing/2014/main" id="{A6703E88-4517-425F-B8B8-D83760A13B3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17924" y="3130553"/>
            <a:ext cx="3944951" cy="268309"/>
            <a:chOff x="1494169" y="1415265"/>
            <a:chExt cx="2137504" cy="144542"/>
          </a:xfrm>
        </p:grpSpPr>
        <p:cxnSp>
          <p:nvCxnSpPr>
            <p:cNvPr id="18" name="Straight Connector 142">
              <a:extLst>
                <a:ext uri="{FF2B5EF4-FFF2-40B4-BE49-F238E27FC236}">
                  <a16:creationId xmlns:a16="http://schemas.microsoft.com/office/drawing/2014/main" id="{A1D8A364-6663-48F2-8D89-826FF8A8EF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4169" y="1488330"/>
              <a:ext cx="2040624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43">
              <a:extLst>
                <a:ext uri="{FF2B5EF4-FFF2-40B4-BE49-F238E27FC236}">
                  <a16:creationId xmlns:a16="http://schemas.microsoft.com/office/drawing/2014/main" id="{7DFE5CD0-F85B-492C-9AD5-591B52B7854F}"/>
                </a:ext>
              </a:extLst>
            </p:cNvPr>
            <p:cNvSpPr/>
            <p:nvPr/>
          </p:nvSpPr>
          <p:spPr>
            <a:xfrm>
              <a:off x="3487148" y="1415265"/>
              <a:ext cx="144525" cy="14454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/>
              <a:endParaRPr lang="en-US" sz="17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1" name="Group 132">
            <a:extLst>
              <a:ext uri="{FF2B5EF4-FFF2-40B4-BE49-F238E27FC236}">
                <a16:creationId xmlns:a16="http://schemas.microsoft.com/office/drawing/2014/main" id="{29B9957E-7156-489A-AE94-C4E517B9516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30389" y="5204987"/>
            <a:ext cx="3932486" cy="268309"/>
            <a:chOff x="1500923" y="1415265"/>
            <a:chExt cx="2130750" cy="144542"/>
          </a:xfrm>
        </p:grpSpPr>
        <p:cxnSp>
          <p:nvCxnSpPr>
            <p:cNvPr id="22" name="Straight Connector 142">
              <a:extLst>
                <a:ext uri="{FF2B5EF4-FFF2-40B4-BE49-F238E27FC236}">
                  <a16:creationId xmlns:a16="http://schemas.microsoft.com/office/drawing/2014/main" id="{92848EA4-F56F-4FC2-B81D-FE577BFE18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00923" y="1487536"/>
              <a:ext cx="2033870" cy="79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F2907ACD-1CB6-4371-B711-A91E14DA8E4B}"/>
                </a:ext>
              </a:extLst>
            </p:cNvPr>
            <p:cNvSpPr/>
            <p:nvPr/>
          </p:nvSpPr>
          <p:spPr>
            <a:xfrm>
              <a:off x="3487148" y="1415265"/>
              <a:ext cx="144525" cy="14454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/>
              <a:endParaRPr lang="en-US" sz="17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Group 132">
            <a:extLst>
              <a:ext uri="{FF2B5EF4-FFF2-40B4-BE49-F238E27FC236}">
                <a16:creationId xmlns:a16="http://schemas.microsoft.com/office/drawing/2014/main" id="{CC8BCFAD-FCF8-4F4D-A651-B1116BFBF7B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562621" y="7318369"/>
            <a:ext cx="3900253" cy="268309"/>
            <a:chOff x="1518388" y="1415265"/>
            <a:chExt cx="2113285" cy="144542"/>
          </a:xfrm>
        </p:grpSpPr>
        <p:cxnSp>
          <p:nvCxnSpPr>
            <p:cNvPr id="25" name="Straight Connector 142">
              <a:extLst>
                <a:ext uri="{FF2B5EF4-FFF2-40B4-BE49-F238E27FC236}">
                  <a16:creationId xmlns:a16="http://schemas.microsoft.com/office/drawing/2014/main" id="{07A9E70C-7488-4688-91B8-BAF7612EA9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8388" y="1488330"/>
              <a:ext cx="201640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143">
              <a:extLst>
                <a:ext uri="{FF2B5EF4-FFF2-40B4-BE49-F238E27FC236}">
                  <a16:creationId xmlns:a16="http://schemas.microsoft.com/office/drawing/2014/main" id="{B1BB8A79-82BE-450A-8CDD-49254E465A95}"/>
                </a:ext>
              </a:extLst>
            </p:cNvPr>
            <p:cNvSpPr/>
            <p:nvPr/>
          </p:nvSpPr>
          <p:spPr>
            <a:xfrm>
              <a:off x="3487148" y="1415265"/>
              <a:ext cx="144525" cy="14454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l"/>
              <a:endParaRPr lang="en-US" sz="170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5" name="图片 14" descr="图片包含 游戏机, 仪表&#10;&#10;描述已自动生成">
            <a:extLst>
              <a:ext uri="{FF2B5EF4-FFF2-40B4-BE49-F238E27FC236}">
                <a16:creationId xmlns:a16="http://schemas.microsoft.com/office/drawing/2014/main" id="{2C4BAB83-1ADD-463C-A51A-6DE8F68972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07" y="4379423"/>
            <a:ext cx="3177598" cy="2044958"/>
          </a:xfrm>
          <a:prstGeom prst="rect">
            <a:avLst/>
          </a:prstGeom>
        </p:spPr>
      </p:pic>
      <p:pic>
        <p:nvPicPr>
          <p:cNvPr id="31" name="图片 30" descr="图片包含 游戏机, 仪表, 桌子&#10;&#10;描述已自动生成">
            <a:extLst>
              <a:ext uri="{FF2B5EF4-FFF2-40B4-BE49-F238E27FC236}">
                <a16:creationId xmlns:a16="http://schemas.microsoft.com/office/drawing/2014/main" id="{414819DB-14E8-4CF7-92AC-8D24162912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29" y="2174693"/>
            <a:ext cx="3209676" cy="178624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AFA0B8DB-103E-4557-9617-34849E665CBD}"/>
              </a:ext>
            </a:extLst>
          </p:cNvPr>
          <p:cNvSpPr txBox="1"/>
          <p:nvPr/>
        </p:nvSpPr>
        <p:spPr>
          <a:xfrm>
            <a:off x="13310119" y="4738976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AI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无法自主学习、理解人脑思维过程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FCA01DD-8B12-48EB-9992-FA5B74C28227}"/>
              </a:ext>
            </a:extLst>
          </p:cNvPr>
          <p:cNvSpPr txBox="1"/>
          <p:nvPr/>
        </p:nvSpPr>
        <p:spPr>
          <a:xfrm>
            <a:off x="13277948" y="2715054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数据安全风险及人力和时间浪费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A41D5BE-F932-40E5-95CA-A4ED3B55D9BF}"/>
              </a:ext>
            </a:extLst>
          </p:cNvPr>
          <p:cNvSpPr txBox="1"/>
          <p:nvPr/>
        </p:nvSpPr>
        <p:spPr>
          <a:xfrm>
            <a:off x="13179531" y="7132357"/>
            <a:ext cx="2448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上市后 </a:t>
            </a:r>
            <a:r>
              <a:rPr lang="en-US" altLang="zh-CN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产品无法自我进化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9" name="图片 38" descr="图片包含 照片, 一群, 滑雪, 人们&#10;&#10;描述已自动生成">
            <a:extLst>
              <a:ext uri="{FF2B5EF4-FFF2-40B4-BE49-F238E27FC236}">
                <a16:creationId xmlns:a16="http://schemas.microsoft.com/office/drawing/2014/main" id="{9F578913-95EF-42A6-8EB6-3156540BC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81" y="6825780"/>
            <a:ext cx="3241977" cy="1444153"/>
          </a:xfrm>
          <a:prstGeom prst="rect">
            <a:avLst/>
          </a:prstGeom>
        </p:spPr>
      </p:pic>
      <p:sp>
        <p:nvSpPr>
          <p:cNvPr id="3" name="KSO_Shape">
            <a:extLst>
              <a:ext uri="{FF2B5EF4-FFF2-40B4-BE49-F238E27FC236}">
                <a16:creationId xmlns:a16="http://schemas.microsoft.com/office/drawing/2014/main" id="{31B5F8D1-5FD0-4D53-83D3-BF05B7608212}"/>
              </a:ext>
            </a:extLst>
          </p:cNvPr>
          <p:cNvSpPr>
            <a:spLocks/>
          </p:cNvSpPr>
          <p:nvPr/>
        </p:nvSpPr>
        <p:spPr bwMode="auto">
          <a:xfrm>
            <a:off x="338188" y="104520"/>
            <a:ext cx="715020" cy="69615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7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7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168213" tIns="84107" rIns="168213" bIns="84107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44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EAF22-8B9E-42D1-80BB-A5EEE98A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我们的方案 （单机版）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3DBF6D3-03F2-466D-A65A-8E0C2D716F1F}"/>
              </a:ext>
            </a:extLst>
          </p:cNvPr>
          <p:cNvSpPr txBox="1">
            <a:spLocks/>
          </p:cNvSpPr>
          <p:nvPr/>
        </p:nvSpPr>
        <p:spPr bwMode="auto">
          <a:xfrm>
            <a:off x="10909647" y="3462254"/>
            <a:ext cx="5112567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上市后的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AI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产品依然具有自我进化的 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系统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20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33EACB-B41C-4A1D-86CF-73456FD6D943}"/>
              </a:ext>
            </a:extLst>
          </p:cNvPr>
          <p:cNvSpPr/>
          <p:nvPr/>
        </p:nvSpPr>
        <p:spPr>
          <a:xfrm>
            <a:off x="10909647" y="2653472"/>
            <a:ext cx="4968551" cy="4431311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D22F99C-77FC-4F29-A47F-C5D184BCD51A}"/>
              </a:ext>
            </a:extLst>
          </p:cNvPr>
          <p:cNvSpPr/>
          <p:nvPr/>
        </p:nvSpPr>
        <p:spPr>
          <a:xfrm>
            <a:off x="10909647" y="2664520"/>
            <a:ext cx="4968551" cy="6480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EF2699A-938B-4004-9E7C-85576CCEBF1E}"/>
              </a:ext>
            </a:extLst>
          </p:cNvPr>
          <p:cNvSpPr txBox="1">
            <a:spLocks/>
          </p:cNvSpPr>
          <p:nvPr/>
        </p:nvSpPr>
        <p:spPr bwMode="auto">
          <a:xfrm>
            <a:off x="11945557" y="2520749"/>
            <a:ext cx="2718427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单机版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KSO_Shape">
            <a:extLst>
              <a:ext uri="{FF2B5EF4-FFF2-40B4-BE49-F238E27FC236}">
                <a16:creationId xmlns:a16="http://schemas.microsoft.com/office/drawing/2014/main" id="{86975B53-A28C-4FC6-9B5E-878368102862}"/>
              </a:ext>
            </a:extLst>
          </p:cNvPr>
          <p:cNvSpPr>
            <a:spLocks/>
          </p:cNvSpPr>
          <p:nvPr/>
        </p:nvSpPr>
        <p:spPr bwMode="auto">
          <a:xfrm>
            <a:off x="338188" y="104520"/>
            <a:ext cx="715020" cy="69615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7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7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168213" tIns="84107" rIns="168213" bIns="84107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7" name="图片 6" descr="图片包含 游戏机, 灯光&#10;&#10;描述已自动生成">
            <a:extLst>
              <a:ext uri="{FF2B5EF4-FFF2-40B4-BE49-F238E27FC236}">
                <a16:creationId xmlns:a16="http://schemas.microsoft.com/office/drawing/2014/main" id="{6A409A1A-C873-40D4-BCEA-2A3CAFAA2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8" y="2674625"/>
            <a:ext cx="14246397" cy="408428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13BF974-7A64-40A1-936B-7C8389388931}"/>
              </a:ext>
            </a:extLst>
          </p:cNvPr>
          <p:cNvSpPr txBox="1">
            <a:spLocks/>
          </p:cNvSpPr>
          <p:nvPr/>
        </p:nvSpPr>
        <p:spPr bwMode="auto">
          <a:xfrm>
            <a:off x="10968831" y="5896847"/>
            <a:ext cx="5112567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模型升级无须数据标注</a:t>
            </a:r>
            <a:endParaRPr lang="en-US" altLang="zh-CN" sz="20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F90972B8-D6B6-4B0F-BD02-EC2F31270425}"/>
              </a:ext>
            </a:extLst>
          </p:cNvPr>
          <p:cNvSpPr txBox="1">
            <a:spLocks/>
          </p:cNvSpPr>
          <p:nvPr/>
        </p:nvSpPr>
        <p:spPr bwMode="auto">
          <a:xfrm>
            <a:off x="10746630" y="4988539"/>
            <a:ext cx="5112567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自主学习人脑思维过程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20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064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EAF22-8B9E-42D1-80BB-A5EEE98A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我们的方案 （云版）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055DEE-339D-4DAD-AC41-E292B8B278E1}"/>
              </a:ext>
            </a:extLst>
          </p:cNvPr>
          <p:cNvSpPr txBox="1">
            <a:spLocks/>
          </p:cNvSpPr>
          <p:nvPr/>
        </p:nvSpPr>
        <p:spPr bwMode="auto">
          <a:xfrm>
            <a:off x="10890646" y="2799850"/>
            <a:ext cx="4968550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多用户的单机版 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模型在云上结合成 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大模型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6A23D6-02F3-4640-9E97-1405D7D2F90A}"/>
              </a:ext>
            </a:extLst>
          </p:cNvPr>
          <p:cNvSpPr/>
          <p:nvPr/>
        </p:nvSpPr>
        <p:spPr>
          <a:xfrm>
            <a:off x="10890646" y="1991068"/>
            <a:ext cx="4968551" cy="6851808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BE0702-48CF-4B40-8E6A-53B3C275BB3D}"/>
              </a:ext>
            </a:extLst>
          </p:cNvPr>
          <p:cNvSpPr/>
          <p:nvPr/>
        </p:nvSpPr>
        <p:spPr>
          <a:xfrm>
            <a:off x="10903297" y="2002116"/>
            <a:ext cx="4968551" cy="648072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48036A-A46A-418B-9DFE-36900ED63145}"/>
              </a:ext>
            </a:extLst>
          </p:cNvPr>
          <p:cNvSpPr txBox="1">
            <a:spLocks/>
          </p:cNvSpPr>
          <p:nvPr/>
        </p:nvSpPr>
        <p:spPr bwMode="auto">
          <a:xfrm>
            <a:off x="11945556" y="1858345"/>
            <a:ext cx="2718427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云版 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B3EC434-69A7-4B1C-83EA-559D6183455C}"/>
              </a:ext>
            </a:extLst>
          </p:cNvPr>
          <p:cNvSpPr txBox="1">
            <a:spLocks/>
          </p:cNvSpPr>
          <p:nvPr/>
        </p:nvSpPr>
        <p:spPr bwMode="auto">
          <a:xfrm>
            <a:off x="10909647" y="4953288"/>
            <a:ext cx="4968550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单机版可以下载更强的云 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</a:t>
            </a:r>
            <a:endParaRPr lang="en-US" altLang="zh-CN" sz="20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242457D-2A3F-4515-B32C-346E1ACF04D2}"/>
              </a:ext>
            </a:extLst>
          </p:cNvPr>
          <p:cNvSpPr txBox="1">
            <a:spLocks/>
          </p:cNvSpPr>
          <p:nvPr/>
        </p:nvSpPr>
        <p:spPr bwMode="auto">
          <a:xfrm>
            <a:off x="11477797" y="1058578"/>
            <a:ext cx="4464496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endParaRPr lang="en-US" altLang="zh-CN" sz="20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39DDB0-49C2-484D-841E-5E4B49F1C0B2}"/>
              </a:ext>
            </a:extLst>
          </p:cNvPr>
          <p:cNvSpPr txBox="1">
            <a:spLocks/>
          </p:cNvSpPr>
          <p:nvPr/>
        </p:nvSpPr>
        <p:spPr bwMode="auto">
          <a:xfrm>
            <a:off x="10922347" y="7106726"/>
            <a:ext cx="4968549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用户数据无须上传，</a:t>
            </a:r>
            <a:b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无安全风险</a:t>
            </a:r>
            <a:endParaRPr lang="en-US" altLang="zh-CN" sz="20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56F8EE6-DB13-43AE-9188-91B5678940D3}"/>
              </a:ext>
            </a:extLst>
          </p:cNvPr>
          <p:cNvSpPr txBox="1">
            <a:spLocks/>
          </p:cNvSpPr>
          <p:nvPr/>
        </p:nvSpPr>
        <p:spPr bwMode="auto">
          <a:xfrm>
            <a:off x="10199487" y="6393702"/>
            <a:ext cx="4464496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可全球化应用</a:t>
            </a:r>
            <a:endParaRPr lang="en-US" altLang="zh-CN" sz="20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KSO_Shape">
            <a:extLst>
              <a:ext uri="{FF2B5EF4-FFF2-40B4-BE49-F238E27FC236}">
                <a16:creationId xmlns:a16="http://schemas.microsoft.com/office/drawing/2014/main" id="{40F82F74-4838-4FA8-8A96-40BA22F0AFA6}"/>
              </a:ext>
            </a:extLst>
          </p:cNvPr>
          <p:cNvSpPr>
            <a:spLocks/>
          </p:cNvSpPr>
          <p:nvPr/>
        </p:nvSpPr>
        <p:spPr bwMode="auto">
          <a:xfrm>
            <a:off x="338188" y="104520"/>
            <a:ext cx="715020" cy="69615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7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7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168213" tIns="84107" rIns="168213" bIns="84107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 descr="手机屏幕的截图&#10;&#10;描述已自动生成">
            <a:extLst>
              <a:ext uri="{FF2B5EF4-FFF2-40B4-BE49-F238E27FC236}">
                <a16:creationId xmlns:a16="http://schemas.microsoft.com/office/drawing/2014/main" id="{BD8EB9CA-6C56-44A2-AD80-E8475AAC92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95" y="1768197"/>
            <a:ext cx="8611873" cy="722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5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EAF22-8B9E-42D1-80BB-A5EEE98A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我们的竞争力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242457D-2A3F-4515-B32C-346E1ACF04D2}"/>
              </a:ext>
            </a:extLst>
          </p:cNvPr>
          <p:cNvSpPr txBox="1">
            <a:spLocks/>
          </p:cNvSpPr>
          <p:nvPr/>
        </p:nvSpPr>
        <p:spPr bwMode="auto">
          <a:xfrm>
            <a:off x="11477797" y="1058578"/>
            <a:ext cx="4464496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endParaRPr lang="en-US" altLang="zh-CN" sz="20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KSO_Shape">
            <a:extLst>
              <a:ext uri="{FF2B5EF4-FFF2-40B4-BE49-F238E27FC236}">
                <a16:creationId xmlns:a16="http://schemas.microsoft.com/office/drawing/2014/main" id="{40F82F74-4838-4FA8-8A96-40BA22F0AFA6}"/>
              </a:ext>
            </a:extLst>
          </p:cNvPr>
          <p:cNvSpPr>
            <a:spLocks/>
          </p:cNvSpPr>
          <p:nvPr/>
        </p:nvSpPr>
        <p:spPr bwMode="auto">
          <a:xfrm>
            <a:off x="338188" y="104520"/>
            <a:ext cx="715020" cy="69615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7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7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168213" tIns="84107" rIns="168213" bIns="84107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2F6E3F-8D6A-4E77-9E07-B8BFA3B27F4B}"/>
              </a:ext>
            </a:extLst>
          </p:cNvPr>
          <p:cNvSpPr/>
          <p:nvPr/>
        </p:nvSpPr>
        <p:spPr>
          <a:xfrm>
            <a:off x="9085001" y="1664835"/>
            <a:ext cx="6224483" cy="740201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F62453-4632-4CAF-9A6D-1C5198D69215}"/>
              </a:ext>
            </a:extLst>
          </p:cNvPr>
          <p:cNvSpPr/>
          <p:nvPr/>
        </p:nvSpPr>
        <p:spPr>
          <a:xfrm>
            <a:off x="1470521" y="1664835"/>
            <a:ext cx="6224483" cy="7402015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3F4D33C-0DC4-4C73-BDFC-A56F67B27130}"/>
              </a:ext>
            </a:extLst>
          </p:cNvPr>
          <p:cNvSpPr txBox="1">
            <a:spLocks/>
          </p:cNvSpPr>
          <p:nvPr/>
        </p:nvSpPr>
        <p:spPr bwMode="auto">
          <a:xfrm>
            <a:off x="9084852" y="6045695"/>
            <a:ext cx="6224480" cy="2416859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单机版与云交互系统专利申请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50000"/>
              </a:lnSpc>
              <a:buNone/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8A7D9F-5C36-4480-92F6-A6433140EB9A}"/>
              </a:ext>
            </a:extLst>
          </p:cNvPr>
          <p:cNvSpPr/>
          <p:nvPr/>
        </p:nvSpPr>
        <p:spPr>
          <a:xfrm>
            <a:off x="9084850" y="5247961"/>
            <a:ext cx="6224482" cy="7198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559C028-D99E-4E83-A3BD-D6153E96438A}"/>
              </a:ext>
            </a:extLst>
          </p:cNvPr>
          <p:cNvSpPr txBox="1">
            <a:spLocks/>
          </p:cNvSpPr>
          <p:nvPr/>
        </p:nvSpPr>
        <p:spPr bwMode="auto">
          <a:xfrm>
            <a:off x="9084850" y="5104190"/>
            <a:ext cx="6224482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云版 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CA5802A-13ED-4EB8-984F-2E042FB25E30}"/>
              </a:ext>
            </a:extLst>
          </p:cNvPr>
          <p:cNvSpPr txBox="1">
            <a:spLocks/>
          </p:cNvSpPr>
          <p:nvPr/>
        </p:nvSpPr>
        <p:spPr bwMode="auto">
          <a:xfrm>
            <a:off x="9006808" y="8147441"/>
            <a:ext cx="4464496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endParaRPr lang="en-US" altLang="zh-CN" sz="2000" dirty="0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81A598F-D22E-41C0-82B7-74F5123919F1}"/>
              </a:ext>
            </a:extLst>
          </p:cNvPr>
          <p:cNvSpPr txBox="1">
            <a:spLocks/>
          </p:cNvSpPr>
          <p:nvPr/>
        </p:nvSpPr>
        <p:spPr bwMode="auto">
          <a:xfrm>
            <a:off x="1462579" y="6062716"/>
            <a:ext cx="6224480" cy="300413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影像数据非人工主动标注系统专利申请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 algn="ctr">
              <a:lnSpc>
                <a:spcPct val="150000"/>
              </a:lnSpc>
              <a:buNone/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C53F632-4AC8-4883-A8F8-DEB62768D56D}"/>
              </a:ext>
            </a:extLst>
          </p:cNvPr>
          <p:cNvSpPr/>
          <p:nvPr/>
        </p:nvSpPr>
        <p:spPr>
          <a:xfrm>
            <a:off x="1455302" y="5264982"/>
            <a:ext cx="6243015" cy="7198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DCE2722-6199-45E3-AB9B-1AC45C321A95}"/>
              </a:ext>
            </a:extLst>
          </p:cNvPr>
          <p:cNvSpPr txBox="1">
            <a:spLocks/>
          </p:cNvSpPr>
          <p:nvPr/>
        </p:nvSpPr>
        <p:spPr bwMode="auto">
          <a:xfrm>
            <a:off x="1440062" y="5168103"/>
            <a:ext cx="6269512" cy="186091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单机版 </a:t>
            </a:r>
            <a:endParaRPr lang="en-US" altLang="zh-CN" sz="3200" dirty="0">
              <a:solidFill>
                <a:schemeClr val="bg1">
                  <a:lumMod val="9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8" name="图片 27" descr="图片包含 游戏机, 灯光&#10;&#10;描述已自动生成">
            <a:extLst>
              <a:ext uri="{FF2B5EF4-FFF2-40B4-BE49-F238E27FC236}">
                <a16:creationId xmlns:a16="http://schemas.microsoft.com/office/drawing/2014/main" id="{A352F8D6-2945-4BD1-AA1B-D78ED9884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56" y="2222679"/>
            <a:ext cx="8216261" cy="2149992"/>
          </a:xfrm>
          <a:prstGeom prst="rect">
            <a:avLst/>
          </a:prstGeom>
        </p:spPr>
      </p:pic>
      <p:pic>
        <p:nvPicPr>
          <p:cNvPr id="29" name="图片 28" descr="手机屏幕的截图&#10;&#10;描述已自动生成">
            <a:extLst>
              <a:ext uri="{FF2B5EF4-FFF2-40B4-BE49-F238E27FC236}">
                <a16:creationId xmlns:a16="http://schemas.microsoft.com/office/drawing/2014/main" id="{E62AAD74-7132-4C06-AFA7-5AF42B2213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567" y="1865054"/>
            <a:ext cx="3959606" cy="3319746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C42BE0C5-909A-4470-BF35-3C60E5B81741}"/>
              </a:ext>
            </a:extLst>
          </p:cNvPr>
          <p:cNvSpPr txBox="1">
            <a:spLocks/>
          </p:cNvSpPr>
          <p:nvPr/>
        </p:nvSpPr>
        <p:spPr bwMode="auto">
          <a:xfrm>
            <a:off x="1580338" y="7528948"/>
            <a:ext cx="6224480" cy="3004135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影像超分辨率、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学习用户行为和思维等技术专利申请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882C271-8403-4785-A249-E024336535B4}"/>
              </a:ext>
            </a:extLst>
          </p:cNvPr>
          <p:cNvSpPr txBox="1">
            <a:spLocks/>
          </p:cNvSpPr>
          <p:nvPr/>
        </p:nvSpPr>
        <p:spPr bwMode="auto">
          <a:xfrm>
            <a:off x="9183354" y="7518592"/>
            <a:ext cx="6224480" cy="2416859"/>
          </a:xfrm>
          <a:prstGeom prst="rect">
            <a:avLst/>
          </a:prstGeom>
        </p:spPr>
        <p:txBody>
          <a:bodyPr lIns="121920" tIns="60960" rIns="121920" bIns="6096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AI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模型融合技术、</a:t>
            </a:r>
            <a:r>
              <a:rPr lang="en-US" altLang="zh-CN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AI </a:t>
            </a:r>
            <a:r>
              <a:rPr lang="zh-CN" altLang="en-US" sz="3200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云系统专利申请</a:t>
            </a: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3200" dirty="0">
              <a:solidFill>
                <a:schemeClr val="tx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5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使用场景</a:t>
            </a:r>
          </a:p>
        </p:txBody>
      </p:sp>
      <p:sp>
        <p:nvSpPr>
          <p:cNvPr id="51" name="矩形 50"/>
          <p:cNvSpPr/>
          <p:nvPr/>
        </p:nvSpPr>
        <p:spPr bwMode="auto">
          <a:xfrm>
            <a:off x="1452845" y="6347056"/>
            <a:ext cx="3460485" cy="177550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r>
              <a:rPr lang="zh-CN" altLang="en-US" sz="3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医疗影像</a:t>
            </a:r>
            <a:br>
              <a:rPr lang="en-US" altLang="zh-CN" sz="3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3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诊断及预测</a:t>
            </a:r>
          </a:p>
        </p:txBody>
      </p:sp>
      <p:sp>
        <p:nvSpPr>
          <p:cNvPr id="52" name="矩形 51"/>
          <p:cNvSpPr/>
          <p:nvPr/>
        </p:nvSpPr>
        <p:spPr bwMode="auto">
          <a:xfrm>
            <a:off x="6693830" y="6347056"/>
            <a:ext cx="3535089" cy="177550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/>
            <a:r>
              <a:rPr lang="zh-CN" altLang="en-US" sz="3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网络化协同技术</a:t>
            </a:r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6E72387D-CDA1-4979-AD7A-0B07E77EE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27" y="2703937"/>
            <a:ext cx="4709122" cy="3136275"/>
          </a:xfrm>
          <a:prstGeom prst="rect">
            <a:avLst/>
          </a:prstGeom>
        </p:spPr>
      </p:pic>
      <p:pic>
        <p:nvPicPr>
          <p:cNvPr id="3" name="图片 2" descr="图片包含 人, 室内, 服装, 穿着&#10;&#10;描述已自动生成">
            <a:extLst>
              <a:ext uri="{FF2B5EF4-FFF2-40B4-BE49-F238E27FC236}">
                <a16:creationId xmlns:a16="http://schemas.microsoft.com/office/drawing/2014/main" id="{BD18DD05-884F-4D3C-AA65-44230341B45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22"/>
          <a:stretch/>
        </p:blipFill>
        <p:spPr>
          <a:xfrm>
            <a:off x="11269686" y="2702449"/>
            <a:ext cx="4709122" cy="3135600"/>
          </a:xfrm>
          <a:prstGeom prst="rect">
            <a:avLst/>
          </a:prstGeom>
        </p:spPr>
      </p:pic>
      <p:sp>
        <p:nvSpPr>
          <p:cNvPr id="8" name="KSO_Shape">
            <a:extLst>
              <a:ext uri="{FF2B5EF4-FFF2-40B4-BE49-F238E27FC236}">
                <a16:creationId xmlns:a16="http://schemas.microsoft.com/office/drawing/2014/main" id="{8518C7BC-7F7B-4C17-B966-6A2F56F0D708}"/>
              </a:ext>
            </a:extLst>
          </p:cNvPr>
          <p:cNvSpPr>
            <a:spLocks/>
          </p:cNvSpPr>
          <p:nvPr/>
        </p:nvSpPr>
        <p:spPr bwMode="auto">
          <a:xfrm>
            <a:off x="338188" y="104520"/>
            <a:ext cx="715020" cy="696154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7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7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168213" tIns="84107" rIns="168213" bIns="84107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1120A265-95AF-41E8-AC83-2D619DF808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3" t="4086" r="11213" b="14891"/>
          <a:stretch/>
        </p:blipFill>
        <p:spPr>
          <a:xfrm>
            <a:off x="6013754" y="2688137"/>
            <a:ext cx="4779827" cy="3135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6B1405-B30D-414D-A7DF-18B307D0A8B6}"/>
              </a:ext>
            </a:extLst>
          </p:cNvPr>
          <p:cNvSpPr txBox="1"/>
          <p:nvPr/>
        </p:nvSpPr>
        <p:spPr>
          <a:xfrm>
            <a:off x="7991535" y="3748105"/>
            <a:ext cx="824265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reflection blurRad="838200" stA="33000" endPos="65000" dist="889000" dir="5400000" sy="-100000" algn="bl" rotWithShape="0"/>
            <a:softEdge rad="749300"/>
          </a:effectLst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AI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pic>
        <p:nvPicPr>
          <p:cNvPr id="10" name="图片 9" descr="穿蓝色上衣的人在打电话&#10;&#10;描述已自动生成">
            <a:extLst>
              <a:ext uri="{FF2B5EF4-FFF2-40B4-BE49-F238E27FC236}">
                <a16:creationId xmlns:a16="http://schemas.microsoft.com/office/drawing/2014/main" id="{9B1B9779-47C3-465F-A3D2-E4B717204FA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005" y="2702450"/>
            <a:ext cx="2020644" cy="113156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634E25D-E5F5-4FE9-95A9-0DD33636B22C}"/>
              </a:ext>
            </a:extLst>
          </p:cNvPr>
          <p:cNvSpPr/>
          <p:nvPr/>
        </p:nvSpPr>
        <p:spPr bwMode="auto">
          <a:xfrm>
            <a:off x="11908542" y="6317340"/>
            <a:ext cx="3409118" cy="177550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5519" tIns="35519" rIns="35519" bIns="35519" anchor="ctr"/>
          <a:lstStyle/>
          <a:p>
            <a:pPr algn="ctr" defTabSz="577190"/>
            <a:endParaRPr lang="zh-CN" altLang="en-US" sz="3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2083706" y="6347056"/>
            <a:ext cx="3409118" cy="1775504"/>
          </a:xfrm>
          <a:prstGeom prst="rect">
            <a:avLst/>
          </a:prstGeom>
          <a:noFill/>
          <a:ln w="12700">
            <a:miter lim="400000"/>
          </a:ln>
        </p:spPr>
        <p:txBody>
          <a:bodyPr lIns="35519" tIns="35519" rIns="35519" bIns="35519" anchor="ctr"/>
          <a:lstStyle/>
          <a:p>
            <a:pPr algn="ctr" defTabSz="577190"/>
            <a:r>
              <a:rPr lang="zh-CN" altLang="en-US" sz="32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游戏、多点勘察、电子商务</a:t>
            </a:r>
          </a:p>
        </p:txBody>
      </p:sp>
    </p:spTree>
    <p:extLst>
      <p:ext uri="{BB962C8B-B14F-4D97-AF65-F5344CB8AC3E}">
        <p14:creationId xmlns:p14="http://schemas.microsoft.com/office/powerpoint/2010/main" val="11260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ouliqiang\Desktop\DAimG_2013051400013549DZKH (2)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656408"/>
            <a:ext cx="16922750" cy="85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4591" y="245365"/>
            <a:ext cx="6840760" cy="504417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营业模式及战略 （医学影像辅助诊断）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72210" y="2416542"/>
            <a:ext cx="3038501" cy="801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3311"/>
              </a:lnSpc>
            </a:pPr>
            <a:r>
              <a:rPr lang="zh-CN" altLang="en-US" sz="2000" dirty="0">
                <a:solidFill>
                  <a:schemeClr val="tx2"/>
                </a:solidFill>
              </a:rPr>
              <a:t>医学影像专家使用单机版 可自我进化的 </a:t>
            </a:r>
            <a:r>
              <a:rPr lang="en-US" altLang="zh-CN" sz="2000" dirty="0">
                <a:solidFill>
                  <a:schemeClr val="tx2"/>
                </a:solidFill>
              </a:rPr>
              <a:t>AI </a:t>
            </a:r>
            <a:r>
              <a:rPr lang="zh-CN" altLang="en-US" sz="2000" dirty="0">
                <a:solidFill>
                  <a:schemeClr val="tx2"/>
                </a:solidFill>
              </a:rPr>
              <a:t>辅助诊断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46908" y="3777159"/>
            <a:ext cx="27984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2"/>
                </a:solidFill>
              </a:rPr>
              <a:t>已自我进化 </a:t>
            </a:r>
            <a:r>
              <a:rPr lang="en-US" altLang="zh-CN" sz="2000" dirty="0">
                <a:solidFill>
                  <a:schemeClr val="tx2"/>
                </a:solidFill>
              </a:rPr>
              <a:t>AI </a:t>
            </a:r>
            <a:r>
              <a:rPr lang="zh-CN" altLang="en-US" sz="2000" dirty="0">
                <a:solidFill>
                  <a:schemeClr val="tx2"/>
                </a:solidFill>
              </a:rPr>
              <a:t>模型可</a:t>
            </a:r>
            <a:br>
              <a:rPr lang="en-US" altLang="zh-CN" sz="2000">
                <a:solidFill>
                  <a:schemeClr val="tx2"/>
                </a:solidFill>
              </a:rPr>
            </a:br>
            <a:r>
              <a:rPr lang="zh-CN" altLang="en-US" sz="2000">
                <a:solidFill>
                  <a:schemeClr val="tx2"/>
                </a:solidFill>
              </a:rPr>
              <a:t>持续性</a:t>
            </a:r>
            <a:r>
              <a:rPr lang="zh-CN" altLang="en-US" sz="2000" dirty="0">
                <a:solidFill>
                  <a:schemeClr val="tx2"/>
                </a:solidFill>
              </a:rPr>
              <a:t>上传至云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7480" y="2085999"/>
            <a:ext cx="30385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2"/>
                </a:solidFill>
              </a:rPr>
              <a:t>影像诊断中心可以下载云中 </a:t>
            </a:r>
            <a:r>
              <a:rPr lang="en-US" altLang="zh-CN" sz="2000" dirty="0">
                <a:solidFill>
                  <a:schemeClr val="tx2"/>
                </a:solidFill>
              </a:rPr>
              <a:t>AI </a:t>
            </a:r>
            <a:r>
              <a:rPr lang="zh-CN" altLang="en-US" sz="2000" dirty="0">
                <a:solidFill>
                  <a:schemeClr val="tx2"/>
                </a:solidFill>
              </a:rPr>
              <a:t>大模型辅助诊断疑难患者影像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  <p:sp>
        <p:nvSpPr>
          <p:cNvPr id="8" name="Oval 13"/>
          <p:cNvSpPr>
            <a:spLocks noChangeArrowheads="1"/>
          </p:cNvSpPr>
          <p:nvPr/>
        </p:nvSpPr>
        <p:spPr bwMode="auto">
          <a:xfrm>
            <a:off x="1966490" y="2356816"/>
            <a:ext cx="975870" cy="95971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单机版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</a:p>
        </p:txBody>
      </p:sp>
      <p:sp>
        <p:nvSpPr>
          <p:cNvPr id="9" name="Oval 13"/>
          <p:cNvSpPr>
            <a:spLocks noChangeArrowheads="1"/>
          </p:cNvSpPr>
          <p:nvPr/>
        </p:nvSpPr>
        <p:spPr bwMode="auto">
          <a:xfrm>
            <a:off x="4212904" y="3560349"/>
            <a:ext cx="1080120" cy="106223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自我进化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9007175" y="2121570"/>
            <a:ext cx="866535" cy="852188"/>
          </a:xfrm>
          <a:prstGeom prst="ellipse">
            <a:avLst/>
          </a:prstGeom>
          <a:solidFill>
            <a:schemeClr val="bg1">
              <a:lumMod val="75000"/>
            </a:schemeClr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云</a:t>
            </a:r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下载</a:t>
            </a:r>
            <a:endParaRPr lang="en-US" altLang="zh-CN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3479896" y="3336484"/>
            <a:ext cx="1074010" cy="1056228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核心价值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726071" y="3560349"/>
            <a:ext cx="194421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lang="zh-CN" altLang="en-US" sz="2000" dirty="0">
                <a:solidFill>
                  <a:schemeClr val="tx2"/>
                </a:solidFill>
              </a:rPr>
              <a:t>与国内外医学界“大脑”整合至云中，合作共赢</a:t>
            </a:r>
            <a:endParaRPr lang="en-US" altLang="zh-CN" sz="2000" dirty="0">
              <a:solidFill>
                <a:schemeClr val="tx2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4471" y="114300"/>
            <a:ext cx="746572" cy="661016"/>
            <a:chOff x="2098676" y="7219950"/>
            <a:chExt cx="1163637" cy="1030288"/>
          </a:xfrm>
          <a:solidFill>
            <a:schemeClr val="accent5"/>
          </a:solidFill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2098676" y="7575550"/>
              <a:ext cx="258763" cy="236538"/>
            </a:xfrm>
            <a:custGeom>
              <a:avLst/>
              <a:gdLst>
                <a:gd name="T0" fmla="*/ 68 w 69"/>
                <a:gd name="T1" fmla="*/ 32 h 63"/>
                <a:gd name="T2" fmla="*/ 53 w 69"/>
                <a:gd name="T3" fmla="*/ 59 h 63"/>
                <a:gd name="T4" fmla="*/ 45 w 69"/>
                <a:gd name="T5" fmla="*/ 62 h 63"/>
                <a:gd name="T6" fmla="*/ 4 w 69"/>
                <a:gd name="T7" fmla="*/ 39 h 63"/>
                <a:gd name="T8" fmla="*/ 2 w 69"/>
                <a:gd name="T9" fmla="*/ 31 h 63"/>
                <a:gd name="T10" fmla="*/ 17 w 69"/>
                <a:gd name="T11" fmla="*/ 4 h 63"/>
                <a:gd name="T12" fmla="*/ 24 w 69"/>
                <a:gd name="T13" fmla="*/ 2 h 63"/>
                <a:gd name="T14" fmla="*/ 66 w 69"/>
                <a:gd name="T15" fmla="*/ 25 h 63"/>
                <a:gd name="T16" fmla="*/ 68 w 69"/>
                <a:gd name="T17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3">
                  <a:moveTo>
                    <a:pt x="68" y="32"/>
                  </a:moveTo>
                  <a:cubicBezTo>
                    <a:pt x="53" y="59"/>
                    <a:pt x="53" y="59"/>
                    <a:pt x="53" y="59"/>
                  </a:cubicBezTo>
                  <a:cubicBezTo>
                    <a:pt x="51" y="62"/>
                    <a:pt x="48" y="63"/>
                    <a:pt x="45" y="6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8"/>
                    <a:pt x="0" y="34"/>
                    <a:pt x="2" y="3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2" y="0"/>
                    <a:pt x="24" y="2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8" y="26"/>
                    <a:pt x="69" y="30"/>
                    <a:pt x="6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2133601" y="7639050"/>
              <a:ext cx="193675" cy="112713"/>
            </a:xfrm>
            <a:custGeom>
              <a:avLst/>
              <a:gdLst>
                <a:gd name="T0" fmla="*/ 26 w 52"/>
                <a:gd name="T1" fmla="*/ 19 h 30"/>
                <a:gd name="T2" fmla="*/ 22 w 52"/>
                <a:gd name="T3" fmla="*/ 17 h 30"/>
                <a:gd name="T4" fmla="*/ 1 w 52"/>
                <a:gd name="T5" fmla="*/ 0 h 30"/>
                <a:gd name="T6" fmla="*/ 0 w 52"/>
                <a:gd name="T7" fmla="*/ 1 h 30"/>
                <a:gd name="T8" fmla="*/ 19 w 52"/>
                <a:gd name="T9" fmla="*/ 17 h 30"/>
                <a:gd name="T10" fmla="*/ 17 w 52"/>
                <a:gd name="T11" fmla="*/ 20 h 30"/>
                <a:gd name="T12" fmla="*/ 25 w 52"/>
                <a:gd name="T13" fmla="*/ 25 h 30"/>
                <a:gd name="T14" fmla="*/ 27 w 52"/>
                <a:gd name="T15" fmla="*/ 21 h 30"/>
                <a:gd name="T16" fmla="*/ 27 w 52"/>
                <a:gd name="T17" fmla="*/ 21 h 30"/>
                <a:gd name="T18" fmla="*/ 51 w 52"/>
                <a:gd name="T19" fmla="*/ 30 h 30"/>
                <a:gd name="T20" fmla="*/ 52 w 52"/>
                <a:gd name="T21" fmla="*/ 28 h 30"/>
                <a:gd name="T22" fmla="*/ 26 w 52"/>
                <a:gd name="T23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0">
                  <a:moveTo>
                    <a:pt x="26" y="19"/>
                  </a:moveTo>
                  <a:cubicBezTo>
                    <a:pt x="25" y="19"/>
                    <a:pt x="23" y="17"/>
                    <a:pt x="22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2233613" y="7578725"/>
              <a:ext cx="82550" cy="65088"/>
            </a:xfrm>
            <a:custGeom>
              <a:avLst/>
              <a:gdLst>
                <a:gd name="T0" fmla="*/ 19 w 22"/>
                <a:gd name="T1" fmla="*/ 17 h 17"/>
                <a:gd name="T2" fmla="*/ 17 w 22"/>
                <a:gd name="T3" fmla="*/ 15 h 17"/>
                <a:gd name="T4" fmla="*/ 18 w 22"/>
                <a:gd name="T5" fmla="*/ 12 h 17"/>
                <a:gd name="T6" fmla="*/ 17 w 22"/>
                <a:gd name="T7" fmla="*/ 9 h 17"/>
                <a:gd name="T8" fmla="*/ 7 w 22"/>
                <a:gd name="T9" fmla="*/ 4 h 17"/>
                <a:gd name="T10" fmla="*/ 4 w 22"/>
                <a:gd name="T11" fmla="*/ 4 h 17"/>
                <a:gd name="T12" fmla="*/ 2 w 22"/>
                <a:gd name="T13" fmla="*/ 7 h 17"/>
                <a:gd name="T14" fmla="*/ 0 w 22"/>
                <a:gd name="T15" fmla="*/ 6 h 17"/>
                <a:gd name="T16" fmla="*/ 1 w 22"/>
                <a:gd name="T17" fmla="*/ 3 h 17"/>
                <a:gd name="T18" fmla="*/ 9 w 22"/>
                <a:gd name="T19" fmla="*/ 1 h 17"/>
                <a:gd name="T20" fmla="*/ 18 w 22"/>
                <a:gd name="T21" fmla="*/ 7 h 17"/>
                <a:gd name="T22" fmla="*/ 21 w 22"/>
                <a:gd name="T23" fmla="*/ 14 h 17"/>
                <a:gd name="T24" fmla="*/ 19 w 22"/>
                <a:gd name="T2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7">
                  <a:moveTo>
                    <a:pt x="19" y="17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8" y="10"/>
                    <a:pt x="17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4" y="4"/>
                    <a:pt x="4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6" y="0"/>
                    <a:pt x="9" y="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1" y="8"/>
                    <a:pt x="22" y="12"/>
                    <a:pt x="21" y="14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2241551" y="7219950"/>
              <a:ext cx="596900" cy="760413"/>
            </a:xfrm>
            <a:custGeom>
              <a:avLst/>
              <a:gdLst>
                <a:gd name="T0" fmla="*/ 138 w 159"/>
                <a:gd name="T1" fmla="*/ 79 h 203"/>
                <a:gd name="T2" fmla="*/ 159 w 159"/>
                <a:gd name="T3" fmla="*/ 38 h 203"/>
                <a:gd name="T4" fmla="*/ 139 w 159"/>
                <a:gd name="T5" fmla="*/ 28 h 203"/>
                <a:gd name="T6" fmla="*/ 124 w 159"/>
                <a:gd name="T7" fmla="*/ 57 h 203"/>
                <a:gd name="T8" fmla="*/ 89 w 159"/>
                <a:gd name="T9" fmla="*/ 57 h 203"/>
                <a:gd name="T10" fmla="*/ 105 w 159"/>
                <a:gd name="T11" fmla="*/ 30 h 203"/>
                <a:gd name="T12" fmla="*/ 75 w 159"/>
                <a:gd name="T13" fmla="*/ 0 h 203"/>
                <a:gd name="T14" fmla="*/ 45 w 159"/>
                <a:gd name="T15" fmla="*/ 30 h 203"/>
                <a:gd name="T16" fmla="*/ 61 w 159"/>
                <a:gd name="T17" fmla="*/ 57 h 203"/>
                <a:gd name="T18" fmla="*/ 21 w 159"/>
                <a:gd name="T19" fmla="*/ 57 h 203"/>
                <a:gd name="T20" fmla="*/ 0 w 159"/>
                <a:gd name="T21" fmla="*/ 98 h 203"/>
                <a:gd name="T22" fmla="*/ 20 w 159"/>
                <a:gd name="T23" fmla="*/ 108 h 203"/>
                <a:gd name="T24" fmla="*/ 35 w 159"/>
                <a:gd name="T25" fmla="*/ 79 h 203"/>
                <a:gd name="T26" fmla="*/ 52 w 159"/>
                <a:gd name="T27" fmla="*/ 79 h 203"/>
                <a:gd name="T28" fmla="*/ 52 w 159"/>
                <a:gd name="T29" fmla="*/ 79 h 203"/>
                <a:gd name="T30" fmla="*/ 52 w 159"/>
                <a:gd name="T31" fmla="*/ 142 h 203"/>
                <a:gd name="T32" fmla="*/ 52 w 159"/>
                <a:gd name="T33" fmla="*/ 142 h 203"/>
                <a:gd name="T34" fmla="*/ 44 w 159"/>
                <a:gd name="T35" fmla="*/ 158 h 203"/>
                <a:gd name="T36" fmla="*/ 8 w 159"/>
                <a:gd name="T37" fmla="*/ 185 h 203"/>
                <a:gd name="T38" fmla="*/ 21 w 159"/>
                <a:gd name="T39" fmla="*/ 203 h 203"/>
                <a:gd name="T40" fmla="*/ 62 w 159"/>
                <a:gd name="T41" fmla="*/ 173 h 203"/>
                <a:gd name="T42" fmla="*/ 62 w 159"/>
                <a:gd name="T43" fmla="*/ 173 h 203"/>
                <a:gd name="T44" fmla="*/ 76 w 159"/>
                <a:gd name="T45" fmla="*/ 142 h 203"/>
                <a:gd name="T46" fmla="*/ 115 w 159"/>
                <a:gd name="T47" fmla="*/ 142 h 203"/>
                <a:gd name="T48" fmla="*/ 115 w 159"/>
                <a:gd name="T49" fmla="*/ 171 h 203"/>
                <a:gd name="T50" fmla="*/ 138 w 159"/>
                <a:gd name="T51" fmla="*/ 171 h 203"/>
                <a:gd name="T52" fmla="*/ 138 w 159"/>
                <a:gd name="T53" fmla="*/ 120 h 203"/>
                <a:gd name="T54" fmla="*/ 100 w 159"/>
                <a:gd name="T55" fmla="*/ 120 h 203"/>
                <a:gd name="T56" fmla="*/ 100 w 159"/>
                <a:gd name="T57" fmla="*/ 79 h 203"/>
                <a:gd name="T58" fmla="*/ 138 w 159"/>
                <a:gd name="T59" fmla="*/ 7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9" h="203">
                  <a:moveTo>
                    <a:pt x="138" y="79"/>
                  </a:moveTo>
                  <a:cubicBezTo>
                    <a:pt x="159" y="38"/>
                    <a:pt x="159" y="38"/>
                    <a:pt x="159" y="3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9" y="52"/>
                    <a:pt x="105" y="42"/>
                    <a:pt x="105" y="30"/>
                  </a:cubicBezTo>
                  <a:cubicBezTo>
                    <a:pt x="105" y="13"/>
                    <a:pt x="92" y="0"/>
                    <a:pt x="75" y="0"/>
                  </a:cubicBezTo>
                  <a:cubicBezTo>
                    <a:pt x="59" y="0"/>
                    <a:pt x="45" y="13"/>
                    <a:pt x="45" y="30"/>
                  </a:cubicBezTo>
                  <a:cubicBezTo>
                    <a:pt x="45" y="41"/>
                    <a:pt x="52" y="52"/>
                    <a:pt x="6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8" y="185"/>
                    <a:pt x="8" y="185"/>
                    <a:pt x="8" y="185"/>
                  </a:cubicBezTo>
                  <a:cubicBezTo>
                    <a:pt x="21" y="203"/>
                    <a:pt x="21" y="203"/>
                    <a:pt x="21" y="203"/>
                  </a:cubicBezTo>
                  <a:cubicBezTo>
                    <a:pt x="62" y="173"/>
                    <a:pt x="62" y="173"/>
                    <a:pt x="62" y="173"/>
                  </a:cubicBezTo>
                  <a:cubicBezTo>
                    <a:pt x="62" y="173"/>
                    <a:pt x="62" y="173"/>
                    <a:pt x="62" y="173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115" y="142"/>
                    <a:pt x="115" y="142"/>
                    <a:pt x="115" y="142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38" y="171"/>
                    <a:pt x="138" y="171"/>
                    <a:pt x="138" y="171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0" y="79"/>
                    <a:pt x="100" y="79"/>
                    <a:pt x="100" y="79"/>
                  </a:cubicBezTo>
                  <a:lnTo>
                    <a:pt x="138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335213" y="812641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2335213" y="812641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2189163" y="8085138"/>
              <a:ext cx="29686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2541588" y="7927975"/>
              <a:ext cx="300038" cy="322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2827338" y="7561263"/>
              <a:ext cx="434975" cy="688975"/>
            </a:xfrm>
            <a:custGeom>
              <a:avLst/>
              <a:gdLst>
                <a:gd name="T0" fmla="*/ 274 w 274"/>
                <a:gd name="T1" fmla="*/ 137 h 434"/>
                <a:gd name="T2" fmla="*/ 137 w 274"/>
                <a:gd name="T3" fmla="*/ 0 h 434"/>
                <a:gd name="T4" fmla="*/ 0 w 274"/>
                <a:gd name="T5" fmla="*/ 137 h 434"/>
                <a:gd name="T6" fmla="*/ 42 w 274"/>
                <a:gd name="T7" fmla="*/ 137 h 434"/>
                <a:gd name="T8" fmla="*/ 42 w 274"/>
                <a:gd name="T9" fmla="*/ 434 h 434"/>
                <a:gd name="T10" fmla="*/ 231 w 274"/>
                <a:gd name="T11" fmla="*/ 434 h 434"/>
                <a:gd name="T12" fmla="*/ 231 w 274"/>
                <a:gd name="T13" fmla="*/ 137 h 434"/>
                <a:gd name="T14" fmla="*/ 274 w 274"/>
                <a:gd name="T15" fmla="*/ 137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434">
                  <a:moveTo>
                    <a:pt x="274" y="137"/>
                  </a:moveTo>
                  <a:lnTo>
                    <a:pt x="137" y="0"/>
                  </a:lnTo>
                  <a:lnTo>
                    <a:pt x="0" y="137"/>
                  </a:lnTo>
                  <a:lnTo>
                    <a:pt x="42" y="137"/>
                  </a:lnTo>
                  <a:lnTo>
                    <a:pt x="42" y="434"/>
                  </a:lnTo>
                  <a:lnTo>
                    <a:pt x="231" y="434"/>
                  </a:lnTo>
                  <a:lnTo>
                    <a:pt x="231" y="137"/>
                  </a:lnTo>
                  <a:lnTo>
                    <a:pt x="274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037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市场的未来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3462513-5D3B-423A-B850-F754D8BCB086}"/>
              </a:ext>
            </a:extLst>
          </p:cNvPr>
          <p:cNvGrpSpPr/>
          <p:nvPr/>
        </p:nvGrpSpPr>
        <p:grpSpPr>
          <a:xfrm>
            <a:off x="324471" y="114300"/>
            <a:ext cx="746572" cy="661016"/>
            <a:chOff x="2098676" y="7219950"/>
            <a:chExt cx="1163637" cy="1030288"/>
          </a:xfrm>
          <a:solidFill>
            <a:schemeClr val="accent5"/>
          </a:solidFill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0E071564-8B37-42F7-92EB-DC59DA5B6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8676" y="7575550"/>
              <a:ext cx="258763" cy="236538"/>
            </a:xfrm>
            <a:custGeom>
              <a:avLst/>
              <a:gdLst>
                <a:gd name="T0" fmla="*/ 68 w 69"/>
                <a:gd name="T1" fmla="*/ 32 h 63"/>
                <a:gd name="T2" fmla="*/ 53 w 69"/>
                <a:gd name="T3" fmla="*/ 59 h 63"/>
                <a:gd name="T4" fmla="*/ 45 w 69"/>
                <a:gd name="T5" fmla="*/ 62 h 63"/>
                <a:gd name="T6" fmla="*/ 4 w 69"/>
                <a:gd name="T7" fmla="*/ 39 h 63"/>
                <a:gd name="T8" fmla="*/ 2 w 69"/>
                <a:gd name="T9" fmla="*/ 31 h 63"/>
                <a:gd name="T10" fmla="*/ 17 w 69"/>
                <a:gd name="T11" fmla="*/ 4 h 63"/>
                <a:gd name="T12" fmla="*/ 24 w 69"/>
                <a:gd name="T13" fmla="*/ 2 h 63"/>
                <a:gd name="T14" fmla="*/ 66 w 69"/>
                <a:gd name="T15" fmla="*/ 25 h 63"/>
                <a:gd name="T16" fmla="*/ 68 w 69"/>
                <a:gd name="T17" fmla="*/ 3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63">
                  <a:moveTo>
                    <a:pt x="68" y="32"/>
                  </a:moveTo>
                  <a:cubicBezTo>
                    <a:pt x="53" y="59"/>
                    <a:pt x="53" y="59"/>
                    <a:pt x="53" y="59"/>
                  </a:cubicBezTo>
                  <a:cubicBezTo>
                    <a:pt x="51" y="62"/>
                    <a:pt x="48" y="63"/>
                    <a:pt x="45" y="62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" y="38"/>
                    <a:pt x="0" y="34"/>
                    <a:pt x="2" y="31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22" y="0"/>
                    <a:pt x="24" y="2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8" y="26"/>
                    <a:pt x="69" y="30"/>
                    <a:pt x="6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EACD0C4B-B11B-44EA-B185-8A0E7973B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1" y="7639050"/>
              <a:ext cx="193675" cy="112713"/>
            </a:xfrm>
            <a:custGeom>
              <a:avLst/>
              <a:gdLst>
                <a:gd name="T0" fmla="*/ 26 w 52"/>
                <a:gd name="T1" fmla="*/ 19 h 30"/>
                <a:gd name="T2" fmla="*/ 22 w 52"/>
                <a:gd name="T3" fmla="*/ 17 h 30"/>
                <a:gd name="T4" fmla="*/ 1 w 52"/>
                <a:gd name="T5" fmla="*/ 0 h 30"/>
                <a:gd name="T6" fmla="*/ 0 w 52"/>
                <a:gd name="T7" fmla="*/ 1 h 30"/>
                <a:gd name="T8" fmla="*/ 19 w 52"/>
                <a:gd name="T9" fmla="*/ 17 h 30"/>
                <a:gd name="T10" fmla="*/ 17 w 52"/>
                <a:gd name="T11" fmla="*/ 20 h 30"/>
                <a:gd name="T12" fmla="*/ 25 w 52"/>
                <a:gd name="T13" fmla="*/ 25 h 30"/>
                <a:gd name="T14" fmla="*/ 27 w 52"/>
                <a:gd name="T15" fmla="*/ 21 h 30"/>
                <a:gd name="T16" fmla="*/ 27 w 52"/>
                <a:gd name="T17" fmla="*/ 21 h 30"/>
                <a:gd name="T18" fmla="*/ 51 w 52"/>
                <a:gd name="T19" fmla="*/ 30 h 30"/>
                <a:gd name="T20" fmla="*/ 52 w 52"/>
                <a:gd name="T21" fmla="*/ 28 h 30"/>
                <a:gd name="T22" fmla="*/ 26 w 52"/>
                <a:gd name="T23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0">
                  <a:moveTo>
                    <a:pt x="26" y="19"/>
                  </a:moveTo>
                  <a:cubicBezTo>
                    <a:pt x="25" y="19"/>
                    <a:pt x="23" y="17"/>
                    <a:pt x="22" y="17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2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7E58EEEF-9E10-4193-A0E6-76D0ED01A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613" y="7578725"/>
              <a:ext cx="82550" cy="65088"/>
            </a:xfrm>
            <a:custGeom>
              <a:avLst/>
              <a:gdLst>
                <a:gd name="T0" fmla="*/ 19 w 22"/>
                <a:gd name="T1" fmla="*/ 17 h 17"/>
                <a:gd name="T2" fmla="*/ 17 w 22"/>
                <a:gd name="T3" fmla="*/ 15 h 17"/>
                <a:gd name="T4" fmla="*/ 18 w 22"/>
                <a:gd name="T5" fmla="*/ 12 h 17"/>
                <a:gd name="T6" fmla="*/ 17 w 22"/>
                <a:gd name="T7" fmla="*/ 9 h 17"/>
                <a:gd name="T8" fmla="*/ 7 w 22"/>
                <a:gd name="T9" fmla="*/ 4 h 17"/>
                <a:gd name="T10" fmla="*/ 4 w 22"/>
                <a:gd name="T11" fmla="*/ 4 h 17"/>
                <a:gd name="T12" fmla="*/ 2 w 22"/>
                <a:gd name="T13" fmla="*/ 7 h 17"/>
                <a:gd name="T14" fmla="*/ 0 w 22"/>
                <a:gd name="T15" fmla="*/ 6 h 17"/>
                <a:gd name="T16" fmla="*/ 1 w 22"/>
                <a:gd name="T17" fmla="*/ 3 h 17"/>
                <a:gd name="T18" fmla="*/ 9 w 22"/>
                <a:gd name="T19" fmla="*/ 1 h 17"/>
                <a:gd name="T20" fmla="*/ 18 w 22"/>
                <a:gd name="T21" fmla="*/ 7 h 17"/>
                <a:gd name="T22" fmla="*/ 21 w 22"/>
                <a:gd name="T23" fmla="*/ 14 h 17"/>
                <a:gd name="T24" fmla="*/ 19 w 22"/>
                <a:gd name="T2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7">
                  <a:moveTo>
                    <a:pt x="19" y="17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2"/>
                    <a:pt x="18" y="10"/>
                    <a:pt x="17" y="9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4" y="4"/>
                    <a:pt x="4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6" y="0"/>
                    <a:pt x="9" y="1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21" y="8"/>
                    <a:pt x="22" y="12"/>
                    <a:pt x="21" y="14"/>
                  </a:cubicBezTo>
                  <a:lnTo>
                    <a:pt x="19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CAECE838-AC36-40C8-A3FF-59CA2476B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551" y="7219950"/>
              <a:ext cx="596900" cy="760413"/>
            </a:xfrm>
            <a:custGeom>
              <a:avLst/>
              <a:gdLst>
                <a:gd name="T0" fmla="*/ 138 w 159"/>
                <a:gd name="T1" fmla="*/ 79 h 203"/>
                <a:gd name="T2" fmla="*/ 159 w 159"/>
                <a:gd name="T3" fmla="*/ 38 h 203"/>
                <a:gd name="T4" fmla="*/ 139 w 159"/>
                <a:gd name="T5" fmla="*/ 28 h 203"/>
                <a:gd name="T6" fmla="*/ 124 w 159"/>
                <a:gd name="T7" fmla="*/ 57 h 203"/>
                <a:gd name="T8" fmla="*/ 89 w 159"/>
                <a:gd name="T9" fmla="*/ 57 h 203"/>
                <a:gd name="T10" fmla="*/ 105 w 159"/>
                <a:gd name="T11" fmla="*/ 30 h 203"/>
                <a:gd name="T12" fmla="*/ 75 w 159"/>
                <a:gd name="T13" fmla="*/ 0 h 203"/>
                <a:gd name="T14" fmla="*/ 45 w 159"/>
                <a:gd name="T15" fmla="*/ 30 h 203"/>
                <a:gd name="T16" fmla="*/ 61 w 159"/>
                <a:gd name="T17" fmla="*/ 57 h 203"/>
                <a:gd name="T18" fmla="*/ 21 w 159"/>
                <a:gd name="T19" fmla="*/ 57 h 203"/>
                <a:gd name="T20" fmla="*/ 0 w 159"/>
                <a:gd name="T21" fmla="*/ 98 h 203"/>
                <a:gd name="T22" fmla="*/ 20 w 159"/>
                <a:gd name="T23" fmla="*/ 108 h 203"/>
                <a:gd name="T24" fmla="*/ 35 w 159"/>
                <a:gd name="T25" fmla="*/ 79 h 203"/>
                <a:gd name="T26" fmla="*/ 52 w 159"/>
                <a:gd name="T27" fmla="*/ 79 h 203"/>
                <a:gd name="T28" fmla="*/ 52 w 159"/>
                <a:gd name="T29" fmla="*/ 79 h 203"/>
                <a:gd name="T30" fmla="*/ 52 w 159"/>
                <a:gd name="T31" fmla="*/ 142 h 203"/>
                <a:gd name="T32" fmla="*/ 52 w 159"/>
                <a:gd name="T33" fmla="*/ 142 h 203"/>
                <a:gd name="T34" fmla="*/ 44 w 159"/>
                <a:gd name="T35" fmla="*/ 158 h 203"/>
                <a:gd name="T36" fmla="*/ 8 w 159"/>
                <a:gd name="T37" fmla="*/ 185 h 203"/>
                <a:gd name="T38" fmla="*/ 21 w 159"/>
                <a:gd name="T39" fmla="*/ 203 h 203"/>
                <a:gd name="T40" fmla="*/ 62 w 159"/>
                <a:gd name="T41" fmla="*/ 173 h 203"/>
                <a:gd name="T42" fmla="*/ 62 w 159"/>
                <a:gd name="T43" fmla="*/ 173 h 203"/>
                <a:gd name="T44" fmla="*/ 76 w 159"/>
                <a:gd name="T45" fmla="*/ 142 h 203"/>
                <a:gd name="T46" fmla="*/ 115 w 159"/>
                <a:gd name="T47" fmla="*/ 142 h 203"/>
                <a:gd name="T48" fmla="*/ 115 w 159"/>
                <a:gd name="T49" fmla="*/ 171 h 203"/>
                <a:gd name="T50" fmla="*/ 138 w 159"/>
                <a:gd name="T51" fmla="*/ 171 h 203"/>
                <a:gd name="T52" fmla="*/ 138 w 159"/>
                <a:gd name="T53" fmla="*/ 120 h 203"/>
                <a:gd name="T54" fmla="*/ 100 w 159"/>
                <a:gd name="T55" fmla="*/ 120 h 203"/>
                <a:gd name="T56" fmla="*/ 100 w 159"/>
                <a:gd name="T57" fmla="*/ 79 h 203"/>
                <a:gd name="T58" fmla="*/ 138 w 159"/>
                <a:gd name="T59" fmla="*/ 79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9" h="203">
                  <a:moveTo>
                    <a:pt x="138" y="79"/>
                  </a:moveTo>
                  <a:cubicBezTo>
                    <a:pt x="159" y="38"/>
                    <a:pt x="159" y="38"/>
                    <a:pt x="159" y="3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9" y="52"/>
                    <a:pt x="105" y="42"/>
                    <a:pt x="105" y="30"/>
                  </a:cubicBezTo>
                  <a:cubicBezTo>
                    <a:pt x="105" y="13"/>
                    <a:pt x="92" y="0"/>
                    <a:pt x="75" y="0"/>
                  </a:cubicBezTo>
                  <a:cubicBezTo>
                    <a:pt x="59" y="0"/>
                    <a:pt x="45" y="13"/>
                    <a:pt x="45" y="30"/>
                  </a:cubicBezTo>
                  <a:cubicBezTo>
                    <a:pt x="45" y="41"/>
                    <a:pt x="52" y="52"/>
                    <a:pt x="61" y="57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0" y="108"/>
                    <a:pt x="20" y="108"/>
                    <a:pt x="20" y="108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52" y="142"/>
                    <a:pt x="52" y="142"/>
                    <a:pt x="52" y="142"/>
                  </a:cubicBezTo>
                  <a:cubicBezTo>
                    <a:pt x="44" y="158"/>
                    <a:pt x="44" y="158"/>
                    <a:pt x="44" y="158"/>
                  </a:cubicBezTo>
                  <a:cubicBezTo>
                    <a:pt x="8" y="185"/>
                    <a:pt x="8" y="185"/>
                    <a:pt x="8" y="185"/>
                  </a:cubicBezTo>
                  <a:cubicBezTo>
                    <a:pt x="21" y="203"/>
                    <a:pt x="21" y="203"/>
                    <a:pt x="21" y="203"/>
                  </a:cubicBezTo>
                  <a:cubicBezTo>
                    <a:pt x="62" y="173"/>
                    <a:pt x="62" y="173"/>
                    <a:pt x="62" y="173"/>
                  </a:cubicBezTo>
                  <a:cubicBezTo>
                    <a:pt x="62" y="173"/>
                    <a:pt x="62" y="173"/>
                    <a:pt x="62" y="173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115" y="142"/>
                    <a:pt x="115" y="142"/>
                    <a:pt x="115" y="142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38" y="171"/>
                    <a:pt x="138" y="171"/>
                    <a:pt x="138" y="171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0" y="79"/>
                    <a:pt x="100" y="79"/>
                    <a:pt x="100" y="79"/>
                  </a:cubicBezTo>
                  <a:lnTo>
                    <a:pt x="138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Line 17">
              <a:extLst>
                <a:ext uri="{FF2B5EF4-FFF2-40B4-BE49-F238E27FC236}">
                  <a16:creationId xmlns:a16="http://schemas.microsoft.com/office/drawing/2014/main" id="{8B4CD68D-AFD7-4D6F-BCF7-87C33CD008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213" y="812641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Line 18">
              <a:extLst>
                <a:ext uri="{FF2B5EF4-FFF2-40B4-BE49-F238E27FC236}">
                  <a16:creationId xmlns:a16="http://schemas.microsoft.com/office/drawing/2014/main" id="{F38305F4-0AB8-4592-8789-675EAC6EB4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5213" y="8126413"/>
              <a:ext cx="0" cy="0"/>
            </a:xfrm>
            <a:prstGeom prst="lin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id="{21FAB4FE-7695-49F6-A6CE-F716C80970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163" y="8085138"/>
              <a:ext cx="29686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id="{9A1AA2B3-2468-44C5-96AD-2B63C1777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588" y="7927975"/>
              <a:ext cx="300038" cy="3222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C0A01D66-8545-4F8C-982A-98D5E297E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7338" y="7561263"/>
              <a:ext cx="434975" cy="688975"/>
            </a:xfrm>
            <a:custGeom>
              <a:avLst/>
              <a:gdLst>
                <a:gd name="T0" fmla="*/ 274 w 274"/>
                <a:gd name="T1" fmla="*/ 137 h 434"/>
                <a:gd name="T2" fmla="*/ 137 w 274"/>
                <a:gd name="T3" fmla="*/ 0 h 434"/>
                <a:gd name="T4" fmla="*/ 0 w 274"/>
                <a:gd name="T5" fmla="*/ 137 h 434"/>
                <a:gd name="T6" fmla="*/ 42 w 274"/>
                <a:gd name="T7" fmla="*/ 137 h 434"/>
                <a:gd name="T8" fmla="*/ 42 w 274"/>
                <a:gd name="T9" fmla="*/ 434 h 434"/>
                <a:gd name="T10" fmla="*/ 231 w 274"/>
                <a:gd name="T11" fmla="*/ 434 h 434"/>
                <a:gd name="T12" fmla="*/ 231 w 274"/>
                <a:gd name="T13" fmla="*/ 137 h 434"/>
                <a:gd name="T14" fmla="*/ 274 w 274"/>
                <a:gd name="T15" fmla="*/ 137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434">
                  <a:moveTo>
                    <a:pt x="274" y="137"/>
                  </a:moveTo>
                  <a:lnTo>
                    <a:pt x="137" y="0"/>
                  </a:lnTo>
                  <a:lnTo>
                    <a:pt x="0" y="137"/>
                  </a:lnTo>
                  <a:lnTo>
                    <a:pt x="42" y="137"/>
                  </a:lnTo>
                  <a:lnTo>
                    <a:pt x="42" y="434"/>
                  </a:lnTo>
                  <a:lnTo>
                    <a:pt x="231" y="434"/>
                  </a:lnTo>
                  <a:lnTo>
                    <a:pt x="231" y="137"/>
                  </a:lnTo>
                  <a:lnTo>
                    <a:pt x="274" y="1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E9E0949F-EDDF-433C-8238-4A8E9A0A40E4}"/>
              </a:ext>
            </a:extLst>
          </p:cNvPr>
          <p:cNvSpPr txBox="1"/>
          <p:nvPr/>
        </p:nvSpPr>
        <p:spPr>
          <a:xfrm>
            <a:off x="734781" y="1512392"/>
            <a:ext cx="15431449" cy="701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我国人工智能产业技术基础已经具备，各应用场景的技术研发及落地也进展顺利，人工智能的产业化应用趋势日趋明朗。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2017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年我国人工智能市场规模达到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216.9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亿元，同比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2016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年增长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52.8%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。产业政策规划指出，到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2020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年中国人工智能核心产业规模超过</a:t>
            </a:r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1500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亿元、人工智能是典型的高增速、大增量的蓝海市场，未来行业发展前景广阔。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人工智能的市场分割性主要存在于技术应用场景方面，巨头大而全的布局难以深度介入，这也正是初创企业以及正在转型的非巨头上市公司机会所在。</a:t>
            </a:r>
          </a:p>
        </p:txBody>
      </p:sp>
    </p:spTree>
    <p:extLst>
      <p:ext uri="{BB962C8B-B14F-4D97-AF65-F5344CB8AC3E}">
        <p14:creationId xmlns:p14="http://schemas.microsoft.com/office/powerpoint/2010/main" val="70515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ULTRA_SCORM_SLIDE_COUNT" val="1"/>
</p:tagLst>
</file>

<file path=ppt/theme/theme1.xml><?xml version="1.0" encoding="utf-8"?>
<a:theme xmlns:a="http://schemas.openxmlformats.org/drawingml/2006/main" name="平面">
  <a:themeElements>
    <a:clrScheme name="自定义 16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3EB39C"/>
      </a:accent1>
      <a:accent2>
        <a:srgbClr val="349182"/>
      </a:accent2>
      <a:accent3>
        <a:srgbClr val="2A5F63"/>
      </a:accent3>
      <a:accent4>
        <a:srgbClr val="6BC396"/>
      </a:accent4>
      <a:accent5>
        <a:srgbClr val="2A4758"/>
      </a:accent5>
      <a:accent6>
        <a:srgbClr val="B0B0B0"/>
      </a:accent6>
      <a:hlink>
        <a:srgbClr val="37444D"/>
      </a:hlink>
      <a:folHlink>
        <a:srgbClr val="36C3AB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8280</TotalTime>
  <Words>754</Words>
  <Application>Microsoft Office PowerPoint</Application>
  <PresentationFormat>自定义</PresentationFormat>
  <Paragraphs>117</Paragraphs>
  <Slides>13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2" baseType="lpstr">
      <vt:lpstr>方正中等线简体</vt:lpstr>
      <vt:lpstr>楷体</vt:lpstr>
      <vt:lpstr>隶书</vt:lpstr>
      <vt:lpstr>微软雅黑</vt:lpstr>
      <vt:lpstr>Arial</vt:lpstr>
      <vt:lpstr>Calibri</vt:lpstr>
      <vt:lpstr>Trebuchet MS</vt:lpstr>
      <vt:lpstr>Wingdings 3</vt:lpstr>
      <vt:lpstr>平面</vt:lpstr>
      <vt:lpstr>PowerPoint 演示文稿</vt:lpstr>
      <vt:lpstr>PowerPoint 演示文稿</vt:lpstr>
      <vt:lpstr>现有 AI 技术和痛点</vt:lpstr>
      <vt:lpstr>我们的方案 （单机版）</vt:lpstr>
      <vt:lpstr>我们的方案 （云版）</vt:lpstr>
      <vt:lpstr>我们的竞争力 </vt:lpstr>
      <vt:lpstr>使用场景</vt:lpstr>
      <vt:lpstr>营业模式及战略 （医学影像辅助诊断）</vt:lpstr>
      <vt:lpstr>市场的未来</vt:lpstr>
      <vt:lpstr>竞争对手</vt:lpstr>
      <vt:lpstr>财务分析</vt:lpstr>
      <vt:lpstr>团队</vt:lpstr>
      <vt:lpstr>团队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 Qiang</dc:creator>
  <cp:lastModifiedBy>Zhi Qiang</cp:lastModifiedBy>
  <cp:revision>209</cp:revision>
  <dcterms:created xsi:type="dcterms:W3CDTF">2020-09-15T06:12:27Z</dcterms:created>
  <dcterms:modified xsi:type="dcterms:W3CDTF">2020-09-25T03:24:13Z</dcterms:modified>
</cp:coreProperties>
</file>